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96" r:id="rId4"/>
    <p:sldId id="260" r:id="rId5"/>
    <p:sldId id="295" r:id="rId6"/>
    <p:sldId id="262" r:id="rId7"/>
    <p:sldId id="297" r:id="rId8"/>
    <p:sldId id="300" r:id="rId9"/>
    <p:sldId id="298" r:id="rId10"/>
    <p:sldId id="269" r:id="rId11"/>
    <p:sldId id="268" r:id="rId12"/>
    <p:sldId id="271" r:id="rId13"/>
    <p:sldId id="270" r:id="rId14"/>
    <p:sldId id="299" r:id="rId15"/>
    <p:sldId id="286" r:id="rId16"/>
    <p:sldId id="290" r:id="rId17"/>
    <p:sldId id="291"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337" autoAdjust="0"/>
  </p:normalViewPr>
  <p:slideViewPr>
    <p:cSldViewPr>
      <p:cViewPr varScale="1">
        <p:scale>
          <a:sx n="65" d="100"/>
          <a:sy n="65" d="100"/>
        </p:scale>
        <p:origin x="-66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1DB1C2B-2B75-4D90-942C-B52F64DE1C23}" type="datetimeFigureOut">
              <a:rPr lang="en-US"/>
              <a:pPr>
                <a:defRPr/>
              </a:pPr>
              <a:t>9/5/2014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30EAC6C-8186-4CC2-8315-1A17ED3CB36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0A10D0A-81E2-459E-9CE6-D618D4DE09BE}" type="datetimeFigureOut">
              <a:rPr lang="en-US"/>
              <a:pPr>
                <a:defRPr/>
              </a:pPr>
              <a:t>9/5/2014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78500A-6B75-4293-8837-6E741988898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656E99-5096-40D6-A747-E7EEE3CDCB59}" type="datetimeFigureOut">
              <a:rPr lang="en-US"/>
              <a:pPr>
                <a:defRPr/>
              </a:pPr>
              <a:t>9/5/2014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6F4D955-7936-4BDC-B310-66A78857FB6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0AA227-969A-4777-BBDD-10EF24B55B40}" type="datetimeFigureOut">
              <a:rPr lang="en-US"/>
              <a:pPr>
                <a:defRPr/>
              </a:pPr>
              <a:t>9/5/2014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B93DDE-C083-4B60-AE3D-FB6C44AC64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A08ED48-C377-427E-96FF-754D4A89CC52}" type="datetimeFigureOut">
              <a:rPr lang="en-US"/>
              <a:pPr>
                <a:defRPr/>
              </a:pPr>
              <a:t>9/5/2014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F65FE2-5658-4E70-BC8D-8AEB0253251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0AB5D14-E473-4235-9AC0-DE9A6DCB8F59}" type="datetimeFigureOut">
              <a:rPr lang="en-US"/>
              <a:pPr>
                <a:defRPr/>
              </a:pPr>
              <a:t>9/5/2014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18B4EDB-4322-4BB4-AB6D-C89857DE2DA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893BA0A-02E3-4512-8057-48ABB221E342}" type="datetimeFigureOut">
              <a:rPr lang="en-US"/>
              <a:pPr>
                <a:defRPr/>
              </a:pPr>
              <a:t>9/5/2014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ABC474B-6CB6-4BF9-A340-955872B73B3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BB6AC03-337C-4AB8-9688-C10CECC4B848}" type="datetimeFigureOut">
              <a:rPr lang="en-US"/>
              <a:pPr>
                <a:defRPr/>
              </a:pPr>
              <a:t>9/5/2014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A46CB04-336F-4C0A-A52E-AC6F6A8034F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2CD4B1E-9821-47CA-9B7C-A39F5A08E739}" type="datetimeFigureOut">
              <a:rPr lang="en-US"/>
              <a:pPr>
                <a:defRPr/>
              </a:pPr>
              <a:t>9/5/2014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2925A05-1C62-495F-925C-ADEBA410E62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CFFC7B1-4241-4637-845A-226584005606}" type="datetimeFigureOut">
              <a:rPr lang="en-US"/>
              <a:pPr>
                <a:defRPr/>
              </a:pPr>
              <a:t>9/5/2014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69A407-A14C-4D5A-9D46-5A5F9A3E923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F1E2E31-F53D-470D-8444-924579BA869F}" type="datetimeFigureOut">
              <a:rPr lang="en-US"/>
              <a:pPr>
                <a:defRPr/>
              </a:pPr>
              <a:t>9/5/2014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DB84E6-BF7D-4DC4-A54B-C5873C18FB8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D1B17FA-A1A4-4193-91D6-AC77A418F830}" type="datetimeFigureOut">
              <a:rPr lang="en-US"/>
              <a:pPr>
                <a:defRPr/>
              </a:pPr>
              <a:t>9/5/2014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2ED1139-62D8-492E-B272-935740966C6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 name="Rectangle 3"/>
          <p:cNvSpPr/>
          <p:nvPr/>
        </p:nvSpPr>
        <p:spPr>
          <a:xfrm>
            <a:off x="1219200" y="914400"/>
            <a:ext cx="6604000" cy="493395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1" name="Title 1"/>
          <p:cNvSpPr>
            <a:spLocks noGrp="1"/>
          </p:cNvSpPr>
          <p:nvPr>
            <p:ph type="ctrTitle"/>
          </p:nvPr>
        </p:nvSpPr>
        <p:spPr>
          <a:xfrm>
            <a:off x="762000" y="1295400"/>
            <a:ext cx="7772400" cy="1470025"/>
          </a:xfrm>
        </p:spPr>
        <p:txBody>
          <a:bodyPr/>
          <a:lstStyle/>
          <a:p>
            <a:pPr eaLnBrk="1" hangingPunct="1"/>
            <a:r>
              <a:rPr lang="en-US" smtClean="0"/>
              <a:t>Math Module 1 </a:t>
            </a:r>
            <a:br>
              <a:rPr lang="en-US" smtClean="0"/>
            </a:br>
            <a:r>
              <a:rPr lang="en-US" sz="1800" smtClean="0"/>
              <a:t>Place Value and Decimal Fractions</a:t>
            </a:r>
          </a:p>
        </p:txBody>
      </p:sp>
      <p:sp>
        <p:nvSpPr>
          <p:cNvPr id="3" name="Subtitle 2"/>
          <p:cNvSpPr>
            <a:spLocks noGrp="1"/>
          </p:cNvSpPr>
          <p:nvPr>
            <p:ph type="subTitle" idx="1"/>
          </p:nvPr>
        </p:nvSpPr>
        <p:spPr>
          <a:xfrm>
            <a:off x="1371600" y="2743200"/>
            <a:ext cx="6400800" cy="2057400"/>
          </a:xfrm>
        </p:spPr>
        <p:txBody>
          <a:bodyPr rtlCol="0">
            <a:normAutofit/>
          </a:bodyPr>
          <a:lstStyle/>
          <a:p>
            <a:pPr eaLnBrk="1" fontAlgn="auto" hangingPunct="1">
              <a:spcAft>
                <a:spcPts val="0"/>
              </a:spcAft>
              <a:buFont typeface="Arial" pitchFamily="34" charset="0"/>
              <a:buNone/>
              <a:defRPr/>
            </a:pPr>
            <a:r>
              <a:rPr lang="en-US" dirty="0"/>
              <a:t>Topic A:  Multiplicative </a:t>
            </a:r>
            <a:r>
              <a:rPr lang="en-US" dirty="0" smtClean="0"/>
              <a:t>Patterns on the Place Value Chart</a:t>
            </a:r>
            <a:endParaRPr lang="en-US" dirty="0"/>
          </a:p>
          <a:p>
            <a:pPr eaLnBrk="1" fontAlgn="auto" hangingPunct="1">
              <a:spcAft>
                <a:spcPts val="0"/>
              </a:spcAft>
              <a:buFont typeface="Arial" pitchFamily="34" charset="0"/>
              <a:buNone/>
              <a:defRPr/>
            </a:pPr>
            <a:r>
              <a:rPr lang="en-US" sz="1650" dirty="0"/>
              <a:t>Lesson </a:t>
            </a:r>
            <a:r>
              <a:rPr lang="en-US" sz="1650" dirty="0" smtClean="0"/>
              <a:t>2: Reason abstractly using place value understanding to relate adjacent base ten units from millions to thousandths.</a:t>
            </a:r>
            <a:endParaRPr lang="en-US" sz="1650" dirty="0"/>
          </a:p>
          <a:p>
            <a:pPr eaLnBrk="1" fontAlgn="auto" hangingPunct="1">
              <a:spcAft>
                <a:spcPts val="0"/>
              </a:spcAft>
              <a:buFont typeface="Arial" pitchFamily="34" charset="0"/>
              <a:buNone/>
              <a:defRPr/>
            </a:pPr>
            <a:r>
              <a:rPr lang="en-US" sz="1650" dirty="0" smtClean="0"/>
              <a:t>5.NBT.1   5.NBT.2   5.MD.1</a:t>
            </a:r>
            <a:endParaRPr lang="en-US" sz="165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0243" name="Picture 2" descr="http://petitionbuzz-wisebeetle1.netdna-ssl.com/uploaded/1311089af7b79791afa18d2bc2b63ca09bda37.jpg"/>
          <p:cNvPicPr>
            <a:picLocks noChangeAspect="1" noChangeArrowheads="1"/>
          </p:cNvPicPr>
          <p:nvPr/>
        </p:nvPicPr>
        <p:blipFill>
          <a:blip r:embed="rId2" cstate="print"/>
          <a:srcRect/>
          <a:stretch>
            <a:fillRect/>
          </a:stretch>
        </p:blipFill>
        <p:spPr bwMode="auto">
          <a:xfrm>
            <a:off x="1600200" y="0"/>
            <a:ext cx="5648325" cy="7305675"/>
          </a:xfrm>
          <a:prstGeom prst="rect">
            <a:avLst/>
          </a:prstGeom>
          <a:noFill/>
          <a:ln w="9525">
            <a:noFill/>
            <a:miter lim="800000"/>
            <a:headEnd/>
            <a:tailEnd/>
          </a:ln>
        </p:spPr>
      </p:pic>
      <p:sp>
        <p:nvSpPr>
          <p:cNvPr id="2" name="Rectangle 1"/>
          <p:cNvSpPr>
            <a:spLocks noChangeArrowheads="1"/>
          </p:cNvSpPr>
          <p:nvPr/>
        </p:nvSpPr>
        <p:spPr bwMode="auto">
          <a:xfrm>
            <a:off x="457200" y="5105400"/>
            <a:ext cx="8458200" cy="1446213"/>
          </a:xfrm>
          <a:prstGeom prst="rect">
            <a:avLst/>
          </a:prstGeom>
          <a:noFill/>
          <a:ln w="9525">
            <a:noFill/>
            <a:miter lim="800000"/>
            <a:headEnd/>
            <a:tailEnd/>
          </a:ln>
        </p:spPr>
        <p:txBody>
          <a:bodyPr>
            <a:spAutoFit/>
          </a:bodyPr>
          <a:lstStyle/>
          <a:p>
            <a:r>
              <a:rPr lang="en-US" sz="4400"/>
              <a:t>Let’s stop and practice using an area model for multiplication.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5371" name="Picture 11"/>
          <p:cNvPicPr>
            <a:picLocks noChangeAspect="1" noChangeArrowheads="1"/>
          </p:cNvPicPr>
          <p:nvPr/>
        </p:nvPicPr>
        <p:blipFill>
          <a:blip r:embed="rId2" cstate="print"/>
          <a:srcRect/>
          <a:stretch>
            <a:fillRect/>
          </a:stretch>
        </p:blipFill>
        <p:spPr bwMode="auto">
          <a:xfrm>
            <a:off x="2286000" y="228600"/>
            <a:ext cx="2819400" cy="2093913"/>
          </a:xfrm>
          <a:prstGeom prst="rect">
            <a:avLst/>
          </a:prstGeom>
          <a:noFill/>
          <a:ln w="9525">
            <a:noFill/>
            <a:miter lim="800000"/>
            <a:headEnd/>
            <a:tailEnd/>
          </a:ln>
        </p:spPr>
      </p:pic>
      <p:sp>
        <p:nvSpPr>
          <p:cNvPr id="13" name="TextBox 12"/>
          <p:cNvSpPr txBox="1">
            <a:spLocks noChangeArrowheads="1"/>
          </p:cNvSpPr>
          <p:nvPr/>
        </p:nvSpPr>
        <p:spPr bwMode="auto">
          <a:xfrm>
            <a:off x="228600" y="457200"/>
            <a:ext cx="3429000" cy="523875"/>
          </a:xfrm>
          <a:prstGeom prst="rect">
            <a:avLst/>
          </a:prstGeom>
          <a:noFill/>
          <a:ln w="9525">
            <a:noFill/>
            <a:miter lim="800000"/>
            <a:headEnd/>
            <a:tailEnd/>
          </a:ln>
        </p:spPr>
        <p:txBody>
          <a:bodyPr>
            <a:spAutoFit/>
          </a:bodyPr>
          <a:lstStyle/>
          <a:p>
            <a:r>
              <a:rPr lang="en-US" sz="2800"/>
              <a:t>25 x 42</a:t>
            </a:r>
          </a:p>
        </p:txBody>
      </p:sp>
      <p:pic>
        <p:nvPicPr>
          <p:cNvPr id="11269" name="Picture 12"/>
          <p:cNvPicPr>
            <a:picLocks noChangeAspect="1" noChangeArrowheads="1"/>
          </p:cNvPicPr>
          <p:nvPr/>
        </p:nvPicPr>
        <p:blipFill>
          <a:blip r:embed="rId3" cstate="print"/>
          <a:srcRect/>
          <a:stretch>
            <a:fillRect/>
          </a:stretch>
        </p:blipFill>
        <p:spPr bwMode="auto">
          <a:xfrm>
            <a:off x="3200400" y="2362200"/>
            <a:ext cx="2590800" cy="2203450"/>
          </a:xfrm>
          <a:prstGeom prst="rect">
            <a:avLst/>
          </a:prstGeom>
          <a:noFill/>
          <a:ln w="9525">
            <a:noFill/>
            <a:miter lim="800000"/>
            <a:headEnd/>
            <a:tailEnd/>
          </a:ln>
        </p:spPr>
      </p:pic>
      <p:sp>
        <p:nvSpPr>
          <p:cNvPr id="15" name="TextBox 14"/>
          <p:cNvSpPr txBox="1">
            <a:spLocks noChangeArrowheads="1"/>
          </p:cNvSpPr>
          <p:nvPr/>
        </p:nvSpPr>
        <p:spPr bwMode="auto">
          <a:xfrm>
            <a:off x="228600" y="2514600"/>
            <a:ext cx="1600200" cy="523875"/>
          </a:xfrm>
          <a:prstGeom prst="rect">
            <a:avLst/>
          </a:prstGeom>
          <a:noFill/>
          <a:ln w="9525">
            <a:noFill/>
            <a:miter lim="800000"/>
            <a:headEnd/>
            <a:tailEnd/>
          </a:ln>
        </p:spPr>
        <p:txBody>
          <a:bodyPr>
            <a:spAutoFit/>
          </a:bodyPr>
          <a:lstStyle/>
          <a:p>
            <a:r>
              <a:rPr lang="en-US" sz="2800"/>
              <a:t>18 x 22</a:t>
            </a:r>
          </a:p>
        </p:txBody>
      </p:sp>
      <p:pic>
        <p:nvPicPr>
          <p:cNvPr id="11271" name="Picture 13"/>
          <p:cNvPicPr>
            <a:picLocks noChangeAspect="1" noChangeArrowheads="1"/>
          </p:cNvPicPr>
          <p:nvPr/>
        </p:nvPicPr>
        <p:blipFill>
          <a:blip r:embed="rId4" cstate="print"/>
          <a:srcRect/>
          <a:stretch>
            <a:fillRect/>
          </a:stretch>
        </p:blipFill>
        <p:spPr bwMode="auto">
          <a:xfrm>
            <a:off x="3200400" y="4724400"/>
            <a:ext cx="4038600" cy="2019300"/>
          </a:xfrm>
          <a:prstGeom prst="rect">
            <a:avLst/>
          </a:prstGeom>
          <a:noFill/>
          <a:ln w="9525">
            <a:noFill/>
            <a:miter lim="800000"/>
            <a:headEnd/>
            <a:tailEnd/>
          </a:ln>
        </p:spPr>
      </p:pic>
      <p:sp>
        <p:nvSpPr>
          <p:cNvPr id="17" name="TextBox 16"/>
          <p:cNvSpPr txBox="1">
            <a:spLocks noChangeArrowheads="1"/>
          </p:cNvSpPr>
          <p:nvPr/>
        </p:nvSpPr>
        <p:spPr bwMode="auto">
          <a:xfrm>
            <a:off x="381000" y="4800600"/>
            <a:ext cx="1600200" cy="523875"/>
          </a:xfrm>
          <a:prstGeom prst="rect">
            <a:avLst/>
          </a:prstGeom>
          <a:noFill/>
          <a:ln w="9525">
            <a:noFill/>
            <a:miter lim="800000"/>
            <a:headEnd/>
            <a:tailEnd/>
          </a:ln>
        </p:spPr>
        <p:txBody>
          <a:bodyPr>
            <a:spAutoFit/>
          </a:bodyPr>
          <a:lstStyle/>
          <a:p>
            <a:r>
              <a:rPr lang="en-US" sz="2800"/>
              <a:t>55 x 412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71"/>
                                        </p:tgtEl>
                                        <p:attrNameLst>
                                          <p:attrName>style.visibility</p:attrName>
                                        </p:attrNameLst>
                                      </p:cBhvr>
                                      <p:to>
                                        <p:strVal val="visible"/>
                                      </p:to>
                                    </p:set>
                                    <p:anim calcmode="lin" valueType="num">
                                      <p:cBhvr additive="base">
                                        <p:cTn id="13" dur="500" fill="hold"/>
                                        <p:tgtEl>
                                          <p:spTgt spid="15371"/>
                                        </p:tgtEl>
                                        <p:attrNameLst>
                                          <p:attrName>ppt_x</p:attrName>
                                        </p:attrNameLst>
                                      </p:cBhvr>
                                      <p:tavLst>
                                        <p:tav tm="0">
                                          <p:val>
                                            <p:strVal val="#ppt_x"/>
                                          </p:val>
                                        </p:tav>
                                        <p:tav tm="100000">
                                          <p:val>
                                            <p:strVal val="#ppt_x"/>
                                          </p:val>
                                        </p:tav>
                                      </p:tavLst>
                                    </p:anim>
                                    <p:anim calcmode="lin" valueType="num">
                                      <p:cBhvr additive="base">
                                        <p:cTn id="14" dur="500" fill="hold"/>
                                        <p:tgtEl>
                                          <p:spTgt spid="153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2291" name="Picture 2" descr="http://www.clker.com/cliparts/5/8/o/K/m/X/review-md.png"/>
          <p:cNvPicPr>
            <a:picLocks noChangeAspect="1" noChangeArrowheads="1"/>
          </p:cNvPicPr>
          <p:nvPr/>
        </p:nvPicPr>
        <p:blipFill>
          <a:blip r:embed="rId2" cstate="print"/>
          <a:srcRect/>
          <a:stretch>
            <a:fillRect/>
          </a:stretch>
        </p:blipFill>
        <p:spPr bwMode="auto">
          <a:xfrm>
            <a:off x="2895600" y="457200"/>
            <a:ext cx="2857500" cy="2857500"/>
          </a:xfrm>
          <a:prstGeom prst="rect">
            <a:avLst/>
          </a:prstGeom>
          <a:noFill/>
          <a:ln w="9525">
            <a:noFill/>
            <a:miter lim="800000"/>
            <a:headEnd/>
            <a:tailEnd/>
          </a:ln>
        </p:spPr>
      </p:pic>
      <p:sp>
        <p:nvSpPr>
          <p:cNvPr id="12292" name="TextBox 1"/>
          <p:cNvSpPr txBox="1">
            <a:spLocks noChangeArrowheads="1"/>
          </p:cNvSpPr>
          <p:nvPr/>
        </p:nvSpPr>
        <p:spPr bwMode="auto">
          <a:xfrm>
            <a:off x="304800" y="3505200"/>
            <a:ext cx="8229600" cy="523875"/>
          </a:xfrm>
          <a:prstGeom prst="rect">
            <a:avLst/>
          </a:prstGeom>
          <a:noFill/>
          <a:ln w="9525">
            <a:noFill/>
            <a:miter lim="800000"/>
            <a:headEnd/>
            <a:tailEnd/>
          </a:ln>
        </p:spPr>
        <p:txBody>
          <a:bodyPr>
            <a:spAutoFit/>
          </a:bodyPr>
          <a:lstStyle/>
          <a:p>
            <a:r>
              <a:rPr lang="en-US" sz="2800"/>
              <a:t>Let’s review before moving on with the lesson. </a:t>
            </a:r>
          </a:p>
        </p:txBody>
      </p:sp>
      <p:sp>
        <p:nvSpPr>
          <p:cNvPr id="12293" name="TextBox 1"/>
          <p:cNvSpPr txBox="1">
            <a:spLocks noChangeArrowheads="1"/>
          </p:cNvSpPr>
          <p:nvPr/>
        </p:nvSpPr>
        <p:spPr bwMode="auto">
          <a:xfrm>
            <a:off x="381000" y="4114800"/>
            <a:ext cx="8229600" cy="1816100"/>
          </a:xfrm>
          <a:prstGeom prst="rect">
            <a:avLst/>
          </a:prstGeom>
          <a:noFill/>
          <a:ln w="9525">
            <a:noFill/>
            <a:miter lim="800000"/>
            <a:headEnd/>
            <a:tailEnd/>
          </a:ln>
        </p:spPr>
        <p:txBody>
          <a:bodyPr>
            <a:spAutoFit/>
          </a:bodyPr>
          <a:lstStyle/>
          <a:p>
            <a:r>
              <a:rPr lang="en-US" sz="2800" b="1"/>
              <a:t>Turn and share with your partner.  </a:t>
            </a:r>
            <a:r>
              <a:rPr lang="en-US" sz="2800"/>
              <a:t>What do you remember from yesterday’s lesson about how adjacent </a:t>
            </a:r>
            <a:r>
              <a:rPr lang="en-US" sz="2800" i="1"/>
              <a:t>(next to)</a:t>
            </a:r>
            <a:r>
              <a:rPr lang="en-US" sz="2800"/>
              <a:t>units on the place value chart are related? </a:t>
            </a:r>
          </a:p>
        </p:txBody>
      </p:sp>
      <p:sp>
        <p:nvSpPr>
          <p:cNvPr id="6" name="TextBox 5"/>
          <p:cNvSpPr txBox="1"/>
          <p:nvPr/>
        </p:nvSpPr>
        <p:spPr>
          <a:xfrm>
            <a:off x="685800" y="914400"/>
            <a:ext cx="7620000" cy="2062103"/>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3200" dirty="0">
                <a:ln>
                  <a:solidFill>
                    <a:srgbClr val="FF6600"/>
                  </a:solidFill>
                </a:ln>
                <a:solidFill>
                  <a:srgbClr val="FF6600"/>
                </a:solidFill>
                <a:latin typeface="+mn-lt"/>
                <a:cs typeface="+mn-cs"/>
              </a:rPr>
              <a:t>Moving one position to the left of the place value chart makes units 10 times larger.  Moving one position to the right makes units 1 tenth the size.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3315"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13316" name="Picture 5"/>
          <p:cNvPicPr>
            <a:picLocks noChangeAspect="1" noChangeArrowheads="1"/>
          </p:cNvPicPr>
          <p:nvPr/>
        </p:nvPicPr>
        <p:blipFill>
          <a:blip r:embed="rId2" cstate="print"/>
          <a:srcRect/>
          <a:stretch>
            <a:fillRect/>
          </a:stretch>
        </p:blipFill>
        <p:spPr bwMode="auto">
          <a:xfrm>
            <a:off x="120650" y="685800"/>
            <a:ext cx="9023350" cy="2133600"/>
          </a:xfrm>
          <a:prstGeom prst="rect">
            <a:avLst/>
          </a:prstGeom>
          <a:noFill/>
          <a:ln w="9525">
            <a:noFill/>
            <a:miter lim="800000"/>
            <a:headEnd/>
            <a:tailEnd/>
          </a:ln>
        </p:spPr>
      </p:pic>
      <p:sp>
        <p:nvSpPr>
          <p:cNvPr id="13317" name="TextBox 4"/>
          <p:cNvSpPr txBox="1">
            <a:spLocks noChangeArrowheads="1"/>
          </p:cNvSpPr>
          <p:nvPr/>
        </p:nvSpPr>
        <p:spPr bwMode="auto">
          <a:xfrm>
            <a:off x="228600" y="2819400"/>
            <a:ext cx="8915400" cy="400050"/>
          </a:xfrm>
          <a:prstGeom prst="rect">
            <a:avLst/>
          </a:prstGeom>
          <a:noFill/>
          <a:ln w="9525">
            <a:noFill/>
            <a:miter lim="800000"/>
            <a:headEnd/>
            <a:tailEnd/>
          </a:ln>
        </p:spPr>
        <p:txBody>
          <a:bodyPr>
            <a:spAutoFit/>
          </a:bodyPr>
          <a:lstStyle/>
          <a:p>
            <a:r>
              <a:rPr lang="en-US" sz="2000"/>
              <a:t>Use may refer to your place value mat to answer today’s problems if needed.  </a:t>
            </a:r>
          </a:p>
        </p:txBody>
      </p:sp>
      <p:sp>
        <p:nvSpPr>
          <p:cNvPr id="13318" name="TextBox 1"/>
          <p:cNvSpPr txBox="1">
            <a:spLocks noChangeArrowheads="1"/>
          </p:cNvSpPr>
          <p:nvPr/>
        </p:nvSpPr>
        <p:spPr bwMode="auto">
          <a:xfrm>
            <a:off x="228600" y="3429000"/>
            <a:ext cx="8229600" cy="830263"/>
          </a:xfrm>
          <a:prstGeom prst="rect">
            <a:avLst/>
          </a:prstGeom>
          <a:noFill/>
          <a:ln w="9525">
            <a:noFill/>
            <a:miter lim="800000"/>
            <a:headEnd/>
            <a:tailEnd/>
          </a:ln>
        </p:spPr>
        <p:txBody>
          <a:bodyPr>
            <a:spAutoFit/>
          </a:bodyPr>
          <a:lstStyle/>
          <a:p>
            <a:r>
              <a:rPr lang="en-US" sz="2400" b="1"/>
              <a:t>Work with your partner to solve these problems.  Write two complete number sentences on your board</a:t>
            </a:r>
            <a:r>
              <a:rPr lang="en-US" sz="2400"/>
              <a:t>.</a:t>
            </a:r>
          </a:p>
        </p:txBody>
      </p:sp>
      <p:grpSp>
        <p:nvGrpSpPr>
          <p:cNvPr id="5" name="Group 4"/>
          <p:cNvGrpSpPr>
            <a:grpSpLocks/>
          </p:cNvGrpSpPr>
          <p:nvPr/>
        </p:nvGrpSpPr>
        <p:grpSpPr bwMode="auto">
          <a:xfrm>
            <a:off x="381000" y="5257800"/>
            <a:ext cx="3124200" cy="1209675"/>
            <a:chOff x="381000" y="5257800"/>
            <a:chExt cx="3124200" cy="1209020"/>
          </a:xfrm>
        </p:grpSpPr>
        <p:sp>
          <p:nvSpPr>
            <p:cNvPr id="13324" name="TextBox 2"/>
            <p:cNvSpPr txBox="1">
              <a:spLocks noChangeArrowheads="1"/>
            </p:cNvSpPr>
            <p:nvPr/>
          </p:nvSpPr>
          <p:spPr bwMode="auto">
            <a:xfrm>
              <a:off x="381000" y="5257800"/>
              <a:ext cx="3124200" cy="523220"/>
            </a:xfrm>
            <a:prstGeom prst="rect">
              <a:avLst/>
            </a:prstGeom>
            <a:noFill/>
            <a:ln w="9525">
              <a:noFill/>
              <a:miter lim="800000"/>
              <a:headEnd/>
              <a:tailEnd/>
            </a:ln>
          </p:spPr>
          <p:txBody>
            <a:bodyPr>
              <a:spAutoFit/>
            </a:bodyPr>
            <a:lstStyle/>
            <a:p>
              <a:r>
                <a:rPr lang="en-US" sz="2800"/>
                <a:t>367 x 10</a:t>
              </a:r>
            </a:p>
          </p:txBody>
        </p:sp>
        <p:sp>
          <p:nvSpPr>
            <p:cNvPr id="13325" name="TextBox 15"/>
            <p:cNvSpPr txBox="1">
              <a:spLocks noChangeArrowheads="1"/>
            </p:cNvSpPr>
            <p:nvPr/>
          </p:nvSpPr>
          <p:spPr bwMode="auto">
            <a:xfrm>
              <a:off x="381000" y="5943600"/>
              <a:ext cx="3124200" cy="523220"/>
            </a:xfrm>
            <a:prstGeom prst="rect">
              <a:avLst/>
            </a:prstGeom>
            <a:noFill/>
            <a:ln w="9525">
              <a:noFill/>
              <a:miter lim="800000"/>
              <a:headEnd/>
              <a:tailEnd/>
            </a:ln>
          </p:spPr>
          <p:txBody>
            <a:bodyPr>
              <a:spAutoFit/>
            </a:bodyPr>
            <a:lstStyle/>
            <a:p>
              <a:r>
                <a:rPr lang="en-US" sz="2800"/>
                <a:t>367 ÷10</a:t>
              </a:r>
            </a:p>
          </p:txBody>
        </p:sp>
      </p:grpSp>
      <p:grpSp>
        <p:nvGrpSpPr>
          <p:cNvPr id="8" name="Group 7"/>
          <p:cNvGrpSpPr>
            <a:grpSpLocks/>
          </p:cNvGrpSpPr>
          <p:nvPr/>
        </p:nvGrpSpPr>
        <p:grpSpPr bwMode="auto">
          <a:xfrm>
            <a:off x="2057400" y="5029200"/>
            <a:ext cx="4114800" cy="1524000"/>
            <a:chOff x="2057400" y="5029200"/>
            <a:chExt cx="4114800" cy="1524000"/>
          </a:xfrm>
        </p:grpSpPr>
        <p:sp>
          <p:nvSpPr>
            <p:cNvPr id="4" name="Right Brace 3"/>
            <p:cNvSpPr/>
            <p:nvPr/>
          </p:nvSpPr>
          <p:spPr>
            <a:xfrm>
              <a:off x="2057400" y="5029200"/>
              <a:ext cx="533400" cy="1524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3322" name="TextBox 16"/>
            <p:cNvSpPr txBox="1">
              <a:spLocks noChangeArrowheads="1"/>
            </p:cNvSpPr>
            <p:nvPr/>
          </p:nvSpPr>
          <p:spPr bwMode="auto">
            <a:xfrm>
              <a:off x="2971800" y="5181600"/>
              <a:ext cx="2895600" cy="523220"/>
            </a:xfrm>
            <a:prstGeom prst="rect">
              <a:avLst/>
            </a:prstGeom>
            <a:noFill/>
            <a:ln w="9525">
              <a:noFill/>
              <a:miter lim="800000"/>
              <a:headEnd/>
              <a:tailEnd/>
            </a:ln>
          </p:spPr>
          <p:txBody>
            <a:bodyPr>
              <a:spAutoFit/>
            </a:bodyPr>
            <a:lstStyle/>
            <a:p>
              <a:r>
                <a:rPr lang="en-US" sz="2800"/>
                <a:t>367 x 10 =3670</a:t>
              </a:r>
            </a:p>
          </p:txBody>
        </p:sp>
        <p:sp>
          <p:nvSpPr>
            <p:cNvPr id="13323" name="TextBox 17"/>
            <p:cNvSpPr txBox="1">
              <a:spLocks noChangeArrowheads="1"/>
            </p:cNvSpPr>
            <p:nvPr/>
          </p:nvSpPr>
          <p:spPr bwMode="auto">
            <a:xfrm>
              <a:off x="3048000" y="5867400"/>
              <a:ext cx="3124200" cy="523220"/>
            </a:xfrm>
            <a:prstGeom prst="rect">
              <a:avLst/>
            </a:prstGeom>
            <a:noFill/>
            <a:ln w="9525">
              <a:noFill/>
              <a:miter lim="800000"/>
              <a:headEnd/>
              <a:tailEnd/>
            </a:ln>
          </p:spPr>
          <p:txBody>
            <a:bodyPr>
              <a:spAutoFit/>
            </a:bodyPr>
            <a:lstStyle/>
            <a:p>
              <a:r>
                <a:rPr lang="en-US" sz="2800"/>
                <a:t>367 ÷10 = 36.7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4339"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grpSp>
        <p:nvGrpSpPr>
          <p:cNvPr id="5" name="Group 4"/>
          <p:cNvGrpSpPr>
            <a:grpSpLocks/>
          </p:cNvGrpSpPr>
          <p:nvPr/>
        </p:nvGrpSpPr>
        <p:grpSpPr bwMode="auto">
          <a:xfrm>
            <a:off x="304800" y="5105400"/>
            <a:ext cx="3200400" cy="1285875"/>
            <a:chOff x="304800" y="2362200"/>
            <a:chExt cx="3200400" cy="1285220"/>
          </a:xfrm>
        </p:grpSpPr>
        <p:sp>
          <p:nvSpPr>
            <p:cNvPr id="14362" name="TextBox 2"/>
            <p:cNvSpPr txBox="1">
              <a:spLocks noChangeArrowheads="1"/>
            </p:cNvSpPr>
            <p:nvPr/>
          </p:nvSpPr>
          <p:spPr bwMode="auto">
            <a:xfrm>
              <a:off x="304800" y="2362200"/>
              <a:ext cx="3124200" cy="523220"/>
            </a:xfrm>
            <a:prstGeom prst="rect">
              <a:avLst/>
            </a:prstGeom>
            <a:noFill/>
            <a:ln w="9525">
              <a:noFill/>
              <a:miter lim="800000"/>
              <a:headEnd/>
              <a:tailEnd/>
            </a:ln>
          </p:spPr>
          <p:txBody>
            <a:bodyPr>
              <a:spAutoFit/>
            </a:bodyPr>
            <a:lstStyle/>
            <a:p>
              <a:r>
                <a:rPr lang="en-US" sz="2800"/>
                <a:t>0.482 x 100</a:t>
              </a:r>
            </a:p>
          </p:txBody>
        </p:sp>
        <p:sp>
          <p:nvSpPr>
            <p:cNvPr id="14363" name="TextBox 15"/>
            <p:cNvSpPr txBox="1">
              <a:spLocks noChangeArrowheads="1"/>
            </p:cNvSpPr>
            <p:nvPr/>
          </p:nvSpPr>
          <p:spPr bwMode="auto">
            <a:xfrm>
              <a:off x="381000" y="3124200"/>
              <a:ext cx="3124200" cy="523220"/>
            </a:xfrm>
            <a:prstGeom prst="rect">
              <a:avLst/>
            </a:prstGeom>
            <a:noFill/>
            <a:ln w="9525">
              <a:noFill/>
              <a:miter lim="800000"/>
              <a:headEnd/>
              <a:tailEnd/>
            </a:ln>
          </p:spPr>
          <p:txBody>
            <a:bodyPr>
              <a:spAutoFit/>
            </a:bodyPr>
            <a:lstStyle/>
            <a:p>
              <a:r>
                <a:rPr lang="en-US" sz="2800"/>
                <a:t>482 ÷100</a:t>
              </a:r>
            </a:p>
          </p:txBody>
        </p:sp>
      </p:grpSp>
      <p:grpSp>
        <p:nvGrpSpPr>
          <p:cNvPr id="8" name="Group 7"/>
          <p:cNvGrpSpPr>
            <a:grpSpLocks/>
          </p:cNvGrpSpPr>
          <p:nvPr/>
        </p:nvGrpSpPr>
        <p:grpSpPr bwMode="auto">
          <a:xfrm>
            <a:off x="2057400" y="1066800"/>
            <a:ext cx="4800600" cy="1524000"/>
            <a:chOff x="2057400" y="5029200"/>
            <a:chExt cx="4800600" cy="1524000"/>
          </a:xfrm>
        </p:grpSpPr>
        <p:sp>
          <p:nvSpPr>
            <p:cNvPr id="4" name="Right Brace 3"/>
            <p:cNvSpPr/>
            <p:nvPr/>
          </p:nvSpPr>
          <p:spPr>
            <a:xfrm>
              <a:off x="2057400" y="5029200"/>
              <a:ext cx="533400" cy="1524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360" name="TextBox 16"/>
            <p:cNvSpPr txBox="1">
              <a:spLocks noChangeArrowheads="1"/>
            </p:cNvSpPr>
            <p:nvPr/>
          </p:nvSpPr>
          <p:spPr bwMode="auto">
            <a:xfrm>
              <a:off x="2971800" y="5181600"/>
              <a:ext cx="3886200" cy="523220"/>
            </a:xfrm>
            <a:prstGeom prst="rect">
              <a:avLst/>
            </a:prstGeom>
            <a:noFill/>
            <a:ln w="9525">
              <a:noFill/>
              <a:miter lim="800000"/>
              <a:headEnd/>
              <a:tailEnd/>
            </a:ln>
          </p:spPr>
          <p:txBody>
            <a:bodyPr>
              <a:spAutoFit/>
            </a:bodyPr>
            <a:lstStyle/>
            <a:p>
              <a:r>
                <a:rPr lang="en-US" sz="2800"/>
                <a:t>4,367 x 10 =43,670</a:t>
              </a:r>
            </a:p>
          </p:txBody>
        </p:sp>
        <p:sp>
          <p:nvSpPr>
            <p:cNvPr id="14361" name="TextBox 17"/>
            <p:cNvSpPr txBox="1">
              <a:spLocks noChangeArrowheads="1"/>
            </p:cNvSpPr>
            <p:nvPr/>
          </p:nvSpPr>
          <p:spPr bwMode="auto">
            <a:xfrm>
              <a:off x="3048000" y="5867400"/>
              <a:ext cx="3124200" cy="523220"/>
            </a:xfrm>
            <a:prstGeom prst="rect">
              <a:avLst/>
            </a:prstGeom>
            <a:noFill/>
            <a:ln w="9525">
              <a:noFill/>
              <a:miter lim="800000"/>
              <a:headEnd/>
              <a:tailEnd/>
            </a:ln>
          </p:spPr>
          <p:txBody>
            <a:bodyPr>
              <a:spAutoFit/>
            </a:bodyPr>
            <a:lstStyle/>
            <a:p>
              <a:r>
                <a:rPr lang="en-US" sz="2800"/>
                <a:t>4,367 ÷10 = 436.7</a:t>
              </a:r>
            </a:p>
          </p:txBody>
        </p:sp>
      </p:grpSp>
      <p:grpSp>
        <p:nvGrpSpPr>
          <p:cNvPr id="13" name="Group 12"/>
          <p:cNvGrpSpPr>
            <a:grpSpLocks/>
          </p:cNvGrpSpPr>
          <p:nvPr/>
        </p:nvGrpSpPr>
        <p:grpSpPr bwMode="auto">
          <a:xfrm>
            <a:off x="304800" y="1295400"/>
            <a:ext cx="3200400" cy="1285875"/>
            <a:chOff x="304800" y="2362200"/>
            <a:chExt cx="3200400" cy="1285220"/>
          </a:xfrm>
        </p:grpSpPr>
        <p:sp>
          <p:nvSpPr>
            <p:cNvPr id="14357" name="TextBox 13"/>
            <p:cNvSpPr txBox="1">
              <a:spLocks noChangeArrowheads="1"/>
            </p:cNvSpPr>
            <p:nvPr/>
          </p:nvSpPr>
          <p:spPr bwMode="auto">
            <a:xfrm>
              <a:off x="304800" y="2362200"/>
              <a:ext cx="3124200" cy="523220"/>
            </a:xfrm>
            <a:prstGeom prst="rect">
              <a:avLst/>
            </a:prstGeom>
            <a:noFill/>
            <a:ln w="9525">
              <a:noFill/>
              <a:miter lim="800000"/>
              <a:headEnd/>
              <a:tailEnd/>
            </a:ln>
          </p:spPr>
          <p:txBody>
            <a:bodyPr>
              <a:spAutoFit/>
            </a:bodyPr>
            <a:lstStyle/>
            <a:p>
              <a:r>
                <a:rPr lang="en-US" sz="2800"/>
                <a:t>4,367 x 10</a:t>
              </a:r>
            </a:p>
          </p:txBody>
        </p:sp>
        <p:sp>
          <p:nvSpPr>
            <p:cNvPr id="14358" name="TextBox 14"/>
            <p:cNvSpPr txBox="1">
              <a:spLocks noChangeArrowheads="1"/>
            </p:cNvSpPr>
            <p:nvPr/>
          </p:nvSpPr>
          <p:spPr bwMode="auto">
            <a:xfrm>
              <a:off x="381000" y="3124200"/>
              <a:ext cx="3124200" cy="523220"/>
            </a:xfrm>
            <a:prstGeom prst="rect">
              <a:avLst/>
            </a:prstGeom>
            <a:noFill/>
            <a:ln w="9525">
              <a:noFill/>
              <a:miter lim="800000"/>
              <a:headEnd/>
              <a:tailEnd/>
            </a:ln>
          </p:spPr>
          <p:txBody>
            <a:bodyPr>
              <a:spAutoFit/>
            </a:bodyPr>
            <a:lstStyle/>
            <a:p>
              <a:r>
                <a:rPr lang="en-US" sz="2800"/>
                <a:t>4,367 ÷10</a:t>
              </a:r>
            </a:p>
          </p:txBody>
        </p:sp>
      </p:grpSp>
      <p:grpSp>
        <p:nvGrpSpPr>
          <p:cNvPr id="19" name="Group 18"/>
          <p:cNvGrpSpPr>
            <a:grpSpLocks/>
          </p:cNvGrpSpPr>
          <p:nvPr/>
        </p:nvGrpSpPr>
        <p:grpSpPr bwMode="auto">
          <a:xfrm>
            <a:off x="2514600" y="5029200"/>
            <a:ext cx="4800600" cy="1524000"/>
            <a:chOff x="2057400" y="5029200"/>
            <a:chExt cx="4800600" cy="1524000"/>
          </a:xfrm>
        </p:grpSpPr>
        <p:sp>
          <p:nvSpPr>
            <p:cNvPr id="20" name="Right Brace 19"/>
            <p:cNvSpPr/>
            <p:nvPr/>
          </p:nvSpPr>
          <p:spPr>
            <a:xfrm>
              <a:off x="2057400" y="5029200"/>
              <a:ext cx="533400" cy="1524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355" name="TextBox 20"/>
            <p:cNvSpPr txBox="1">
              <a:spLocks noChangeArrowheads="1"/>
            </p:cNvSpPr>
            <p:nvPr/>
          </p:nvSpPr>
          <p:spPr bwMode="auto">
            <a:xfrm>
              <a:off x="2971800" y="5181600"/>
              <a:ext cx="3886200" cy="523220"/>
            </a:xfrm>
            <a:prstGeom prst="rect">
              <a:avLst/>
            </a:prstGeom>
            <a:noFill/>
            <a:ln w="9525">
              <a:noFill/>
              <a:miter lim="800000"/>
              <a:headEnd/>
              <a:tailEnd/>
            </a:ln>
          </p:spPr>
          <p:txBody>
            <a:bodyPr>
              <a:spAutoFit/>
            </a:bodyPr>
            <a:lstStyle/>
            <a:p>
              <a:r>
                <a:rPr lang="en-US" sz="2800"/>
                <a:t>.482 x 100 = 48.2</a:t>
              </a:r>
            </a:p>
          </p:txBody>
        </p:sp>
        <p:sp>
          <p:nvSpPr>
            <p:cNvPr id="14356" name="TextBox 21"/>
            <p:cNvSpPr txBox="1">
              <a:spLocks noChangeArrowheads="1"/>
            </p:cNvSpPr>
            <p:nvPr/>
          </p:nvSpPr>
          <p:spPr bwMode="auto">
            <a:xfrm>
              <a:off x="3048000" y="5867400"/>
              <a:ext cx="3352800" cy="523220"/>
            </a:xfrm>
            <a:prstGeom prst="rect">
              <a:avLst/>
            </a:prstGeom>
            <a:noFill/>
            <a:ln w="9525">
              <a:noFill/>
              <a:miter lim="800000"/>
              <a:headEnd/>
              <a:tailEnd/>
            </a:ln>
          </p:spPr>
          <p:txBody>
            <a:bodyPr>
              <a:spAutoFit/>
            </a:bodyPr>
            <a:lstStyle/>
            <a:p>
              <a:r>
                <a:rPr lang="en-US" sz="2800"/>
                <a:t>482 ÷100 = 4.82</a:t>
              </a:r>
            </a:p>
          </p:txBody>
        </p:sp>
      </p:grpSp>
      <p:grpSp>
        <p:nvGrpSpPr>
          <p:cNvPr id="7" name="Group 6"/>
          <p:cNvGrpSpPr>
            <a:grpSpLocks/>
          </p:cNvGrpSpPr>
          <p:nvPr/>
        </p:nvGrpSpPr>
        <p:grpSpPr bwMode="auto">
          <a:xfrm>
            <a:off x="6934200" y="1905000"/>
            <a:ext cx="1981200" cy="2219325"/>
            <a:chOff x="6781800" y="1905000"/>
            <a:chExt cx="1981200" cy="2218730"/>
          </a:xfrm>
        </p:grpSpPr>
        <p:pic>
          <p:nvPicPr>
            <p:cNvPr id="14352" name="Picture 2" descr="http://upload.wikimedia.org/wikipedia/en/4/44/Question_mark_(black_on_white).png"/>
            <p:cNvPicPr>
              <a:picLocks noChangeAspect="1" noChangeArrowheads="1"/>
            </p:cNvPicPr>
            <p:nvPr/>
          </p:nvPicPr>
          <p:blipFill>
            <a:blip r:embed="rId2" cstate="print"/>
            <a:srcRect/>
            <a:stretch>
              <a:fillRect/>
            </a:stretch>
          </p:blipFill>
          <p:spPr bwMode="auto">
            <a:xfrm>
              <a:off x="7010400" y="1905000"/>
              <a:ext cx="882691" cy="1115361"/>
            </a:xfrm>
            <a:prstGeom prst="rect">
              <a:avLst/>
            </a:prstGeom>
            <a:noFill/>
            <a:ln w="9525">
              <a:noFill/>
              <a:miter lim="800000"/>
              <a:headEnd/>
              <a:tailEnd/>
            </a:ln>
          </p:spPr>
        </p:pic>
        <p:sp>
          <p:nvSpPr>
            <p:cNvPr id="14353" name="TextBox 5"/>
            <p:cNvSpPr txBox="1">
              <a:spLocks noChangeArrowheads="1"/>
            </p:cNvSpPr>
            <p:nvPr/>
          </p:nvSpPr>
          <p:spPr bwMode="auto">
            <a:xfrm>
              <a:off x="6781800" y="3200400"/>
              <a:ext cx="1981200" cy="923330"/>
            </a:xfrm>
            <a:prstGeom prst="rect">
              <a:avLst/>
            </a:prstGeom>
            <a:noFill/>
            <a:ln w="19050">
              <a:solidFill>
                <a:schemeClr val="tx1"/>
              </a:solidFill>
              <a:miter lim="800000"/>
              <a:headEnd/>
              <a:tailEnd/>
            </a:ln>
          </p:spPr>
          <p:txBody>
            <a:bodyPr>
              <a:spAutoFit/>
            </a:bodyPr>
            <a:lstStyle/>
            <a:p>
              <a:r>
                <a:rPr lang="en-US"/>
                <a:t>What patterns are you starting to see?</a:t>
              </a:r>
            </a:p>
          </p:txBody>
        </p:sp>
      </p:grpSp>
      <p:grpSp>
        <p:nvGrpSpPr>
          <p:cNvPr id="24" name="Group 23"/>
          <p:cNvGrpSpPr>
            <a:grpSpLocks/>
          </p:cNvGrpSpPr>
          <p:nvPr/>
        </p:nvGrpSpPr>
        <p:grpSpPr bwMode="auto">
          <a:xfrm>
            <a:off x="2438400" y="3124200"/>
            <a:ext cx="4800600" cy="1524000"/>
            <a:chOff x="2057400" y="5029200"/>
            <a:chExt cx="4800600" cy="1524000"/>
          </a:xfrm>
        </p:grpSpPr>
        <p:sp>
          <p:nvSpPr>
            <p:cNvPr id="25" name="Right Brace 24"/>
            <p:cNvSpPr/>
            <p:nvPr/>
          </p:nvSpPr>
          <p:spPr>
            <a:xfrm>
              <a:off x="2057400" y="5029200"/>
              <a:ext cx="533400" cy="1524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350" name="TextBox 25"/>
            <p:cNvSpPr txBox="1">
              <a:spLocks noChangeArrowheads="1"/>
            </p:cNvSpPr>
            <p:nvPr/>
          </p:nvSpPr>
          <p:spPr bwMode="auto">
            <a:xfrm>
              <a:off x="2971800" y="5181600"/>
              <a:ext cx="3886200" cy="523220"/>
            </a:xfrm>
            <a:prstGeom prst="rect">
              <a:avLst/>
            </a:prstGeom>
            <a:noFill/>
            <a:ln w="9525">
              <a:noFill/>
              <a:miter lim="800000"/>
              <a:headEnd/>
              <a:tailEnd/>
            </a:ln>
          </p:spPr>
          <p:txBody>
            <a:bodyPr>
              <a:spAutoFit/>
            </a:bodyPr>
            <a:lstStyle/>
            <a:p>
              <a:r>
                <a:rPr lang="en-US" sz="2800"/>
                <a:t>215.6 x 100 =21,560</a:t>
              </a:r>
            </a:p>
          </p:txBody>
        </p:sp>
        <p:sp>
          <p:nvSpPr>
            <p:cNvPr id="14351" name="TextBox 26"/>
            <p:cNvSpPr txBox="1">
              <a:spLocks noChangeArrowheads="1"/>
            </p:cNvSpPr>
            <p:nvPr/>
          </p:nvSpPr>
          <p:spPr bwMode="auto">
            <a:xfrm>
              <a:off x="3048000" y="5867400"/>
              <a:ext cx="3352800" cy="523220"/>
            </a:xfrm>
            <a:prstGeom prst="rect">
              <a:avLst/>
            </a:prstGeom>
            <a:noFill/>
            <a:ln w="9525">
              <a:noFill/>
              <a:miter lim="800000"/>
              <a:headEnd/>
              <a:tailEnd/>
            </a:ln>
          </p:spPr>
          <p:txBody>
            <a:bodyPr>
              <a:spAutoFit/>
            </a:bodyPr>
            <a:lstStyle/>
            <a:p>
              <a:r>
                <a:rPr lang="en-US" sz="2800"/>
                <a:t>215.6 ÷100 = 2.156</a:t>
              </a:r>
            </a:p>
          </p:txBody>
        </p:sp>
      </p:grpSp>
      <p:grpSp>
        <p:nvGrpSpPr>
          <p:cNvPr id="9" name="Group 8"/>
          <p:cNvGrpSpPr>
            <a:grpSpLocks/>
          </p:cNvGrpSpPr>
          <p:nvPr/>
        </p:nvGrpSpPr>
        <p:grpSpPr bwMode="auto">
          <a:xfrm>
            <a:off x="304800" y="3276600"/>
            <a:ext cx="3124200" cy="1209675"/>
            <a:chOff x="304800" y="3276600"/>
            <a:chExt cx="3124200" cy="1209020"/>
          </a:xfrm>
        </p:grpSpPr>
        <p:sp>
          <p:nvSpPr>
            <p:cNvPr id="14347" name="TextBox 22"/>
            <p:cNvSpPr txBox="1">
              <a:spLocks noChangeArrowheads="1"/>
            </p:cNvSpPr>
            <p:nvPr/>
          </p:nvSpPr>
          <p:spPr bwMode="auto">
            <a:xfrm>
              <a:off x="304800" y="3276600"/>
              <a:ext cx="3124200" cy="523220"/>
            </a:xfrm>
            <a:prstGeom prst="rect">
              <a:avLst/>
            </a:prstGeom>
            <a:noFill/>
            <a:ln w="9525">
              <a:noFill/>
              <a:miter lim="800000"/>
              <a:headEnd/>
              <a:tailEnd/>
            </a:ln>
          </p:spPr>
          <p:txBody>
            <a:bodyPr>
              <a:spAutoFit/>
            </a:bodyPr>
            <a:lstStyle/>
            <a:p>
              <a:r>
                <a:rPr lang="en-US" sz="2800"/>
                <a:t>215.6 x 100</a:t>
              </a:r>
            </a:p>
          </p:txBody>
        </p:sp>
        <p:sp>
          <p:nvSpPr>
            <p:cNvPr id="14348" name="TextBox 27"/>
            <p:cNvSpPr txBox="1">
              <a:spLocks noChangeArrowheads="1"/>
            </p:cNvSpPr>
            <p:nvPr/>
          </p:nvSpPr>
          <p:spPr bwMode="auto">
            <a:xfrm>
              <a:off x="304800" y="3962400"/>
              <a:ext cx="3124200" cy="523220"/>
            </a:xfrm>
            <a:prstGeom prst="rect">
              <a:avLst/>
            </a:prstGeom>
            <a:noFill/>
            <a:ln w="9525">
              <a:noFill/>
              <a:miter lim="800000"/>
              <a:headEnd/>
              <a:tailEnd/>
            </a:ln>
          </p:spPr>
          <p:txBody>
            <a:bodyPr>
              <a:spAutoFit/>
            </a:bodyPr>
            <a:lstStyle/>
            <a:p>
              <a:r>
                <a:rPr lang="en-US" sz="2800"/>
                <a:t>215.6 ÷ 100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5363" name="Rectangle 1"/>
          <p:cNvSpPr>
            <a:spLocks noChangeArrowheads="1"/>
          </p:cNvSpPr>
          <p:nvPr/>
        </p:nvSpPr>
        <p:spPr bwMode="auto">
          <a:xfrm>
            <a:off x="1676400" y="685800"/>
            <a:ext cx="5454650" cy="708025"/>
          </a:xfrm>
          <a:prstGeom prst="rect">
            <a:avLst/>
          </a:prstGeom>
          <a:noFill/>
          <a:ln w="9525">
            <a:noFill/>
            <a:miter lim="800000"/>
            <a:headEnd/>
            <a:tailEnd/>
          </a:ln>
        </p:spPr>
        <p:txBody>
          <a:bodyPr wrap="none">
            <a:spAutoFit/>
          </a:bodyPr>
          <a:lstStyle/>
          <a:p>
            <a:r>
              <a:rPr lang="en-US" sz="4000" b="1"/>
              <a:t>Problem Set </a:t>
            </a:r>
            <a:r>
              <a:rPr lang="en-US" sz="2000"/>
              <a:t>(about 10 minutes)</a:t>
            </a:r>
          </a:p>
        </p:txBody>
      </p:sp>
      <p:sp>
        <p:nvSpPr>
          <p:cNvPr id="15364" name="TextBox 2"/>
          <p:cNvSpPr txBox="1">
            <a:spLocks noChangeArrowheads="1"/>
          </p:cNvSpPr>
          <p:nvPr/>
        </p:nvSpPr>
        <p:spPr bwMode="auto">
          <a:xfrm>
            <a:off x="190500" y="1752600"/>
            <a:ext cx="8763000" cy="1938338"/>
          </a:xfrm>
          <a:prstGeom prst="rect">
            <a:avLst/>
          </a:prstGeom>
          <a:noFill/>
          <a:ln w="28575">
            <a:solidFill>
              <a:srgbClr val="990099"/>
            </a:solidFill>
            <a:miter lim="800000"/>
            <a:headEnd/>
            <a:tailEnd/>
          </a:ln>
        </p:spPr>
        <p:txBody>
          <a:bodyPr>
            <a:spAutoFit/>
          </a:bodyPr>
          <a:lstStyle/>
          <a:p>
            <a:r>
              <a:rPr lang="en-US" sz="4000"/>
              <a:t>You should do your personal best to complete the Problem Set within the allotted time.</a:t>
            </a:r>
          </a:p>
        </p:txBody>
      </p:sp>
      <p:pic>
        <p:nvPicPr>
          <p:cNvPr id="15365" name="Picture 6" descr="http://teacherweb.com/ON/Hawthorne/Corbett/math.jpg"/>
          <p:cNvPicPr>
            <a:picLocks noChangeAspect="1" noChangeArrowheads="1"/>
          </p:cNvPicPr>
          <p:nvPr/>
        </p:nvPicPr>
        <p:blipFill>
          <a:blip r:embed="rId2" cstate="print"/>
          <a:srcRect/>
          <a:stretch>
            <a:fillRect/>
          </a:stretch>
        </p:blipFill>
        <p:spPr bwMode="auto">
          <a:xfrm>
            <a:off x="2895600" y="3962400"/>
            <a:ext cx="3213100" cy="267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6387" name="Picture 3"/>
          <p:cNvPicPr>
            <a:picLocks noChangeAspect="1" noChangeArrowheads="1"/>
          </p:cNvPicPr>
          <p:nvPr/>
        </p:nvPicPr>
        <p:blipFill>
          <a:blip r:embed="rId2" cstate="print"/>
          <a:srcRect/>
          <a:stretch>
            <a:fillRect/>
          </a:stretch>
        </p:blipFill>
        <p:spPr bwMode="auto">
          <a:xfrm>
            <a:off x="0" y="685800"/>
            <a:ext cx="2514600" cy="2514600"/>
          </a:xfrm>
          <a:prstGeom prst="rect">
            <a:avLst/>
          </a:prstGeom>
          <a:noFill/>
          <a:ln w="9525">
            <a:noFill/>
            <a:miter lim="800000"/>
            <a:headEnd/>
            <a:tailEnd/>
          </a:ln>
        </p:spPr>
      </p:pic>
      <p:sp>
        <p:nvSpPr>
          <p:cNvPr id="16388" name="Rectangle 2"/>
          <p:cNvSpPr>
            <a:spLocks noChangeArrowheads="1"/>
          </p:cNvSpPr>
          <p:nvPr/>
        </p:nvSpPr>
        <p:spPr bwMode="auto">
          <a:xfrm>
            <a:off x="1600200" y="304800"/>
            <a:ext cx="6280150" cy="708025"/>
          </a:xfrm>
          <a:prstGeom prst="rect">
            <a:avLst/>
          </a:prstGeom>
          <a:noFill/>
          <a:ln w="9525">
            <a:noFill/>
            <a:miter lim="800000"/>
            <a:headEnd/>
            <a:tailEnd/>
          </a:ln>
        </p:spPr>
        <p:txBody>
          <a:bodyPr wrap="none">
            <a:spAutoFit/>
          </a:bodyPr>
          <a:lstStyle/>
          <a:p>
            <a:r>
              <a:rPr lang="en-US" sz="4000" b="1"/>
              <a:t>Student Debrief </a:t>
            </a:r>
            <a:r>
              <a:rPr lang="en-US" sz="2000"/>
              <a:t>(about 10 minutes)</a:t>
            </a:r>
          </a:p>
        </p:txBody>
      </p:sp>
      <p:sp>
        <p:nvSpPr>
          <p:cNvPr id="16389" name="TextBox 4"/>
          <p:cNvSpPr txBox="1">
            <a:spLocks noChangeArrowheads="1"/>
          </p:cNvSpPr>
          <p:nvPr/>
        </p:nvSpPr>
        <p:spPr bwMode="auto">
          <a:xfrm>
            <a:off x="2362200" y="1752600"/>
            <a:ext cx="6096000" cy="1384300"/>
          </a:xfrm>
          <a:prstGeom prst="rect">
            <a:avLst/>
          </a:prstGeom>
          <a:noFill/>
          <a:ln w="9525">
            <a:noFill/>
            <a:miter lim="800000"/>
            <a:headEnd/>
            <a:tailEnd/>
          </a:ln>
        </p:spPr>
        <p:txBody>
          <a:bodyPr>
            <a:spAutoFit/>
          </a:bodyPr>
          <a:lstStyle/>
          <a:p>
            <a:r>
              <a:rPr lang="en-US" sz="2800"/>
              <a:t>Compare your answers on the problem set with your partner before we review the solutions as a class.</a:t>
            </a:r>
          </a:p>
        </p:txBody>
      </p:sp>
      <p:sp>
        <p:nvSpPr>
          <p:cNvPr id="16390" name="TextBox 8"/>
          <p:cNvSpPr txBox="1">
            <a:spLocks noChangeArrowheads="1"/>
          </p:cNvSpPr>
          <p:nvPr/>
        </p:nvSpPr>
        <p:spPr bwMode="auto">
          <a:xfrm>
            <a:off x="457200" y="3962400"/>
            <a:ext cx="6096000" cy="1384300"/>
          </a:xfrm>
          <a:prstGeom prst="rect">
            <a:avLst/>
          </a:prstGeom>
          <a:noFill/>
          <a:ln w="9525">
            <a:noFill/>
            <a:miter lim="800000"/>
            <a:headEnd/>
            <a:tailEnd/>
          </a:ln>
        </p:spPr>
        <p:txBody>
          <a:bodyPr>
            <a:spAutoFit/>
          </a:bodyPr>
          <a:lstStyle/>
          <a:p>
            <a:r>
              <a:rPr lang="en-US" sz="2800" dirty="0"/>
              <a:t>Be sure you correct any mistakes on your Problem Set so you can use </a:t>
            </a:r>
            <a:r>
              <a:rPr lang="en-US" sz="2800" dirty="0" smtClean="0"/>
              <a:t>it for future </a:t>
            </a:r>
            <a:r>
              <a:rPr lang="en-US" sz="2800" dirty="0"/>
              <a:t>reference.</a:t>
            </a:r>
          </a:p>
        </p:txBody>
      </p:sp>
      <p:pic>
        <p:nvPicPr>
          <p:cNvPr id="16391" name="Picture 5" descr="http://frozenfly.edublogs.org/files/2011/01/BIGthinkingcapwhoa_color1-1amm930.gif"/>
          <p:cNvPicPr>
            <a:picLocks noChangeAspect="1" noChangeArrowheads="1"/>
          </p:cNvPicPr>
          <p:nvPr/>
        </p:nvPicPr>
        <p:blipFill>
          <a:blip r:embed="rId3" cstate="print"/>
          <a:srcRect/>
          <a:stretch>
            <a:fillRect/>
          </a:stretch>
        </p:blipFill>
        <p:spPr bwMode="auto">
          <a:xfrm>
            <a:off x="6629400" y="3581400"/>
            <a:ext cx="2162175" cy="2511425"/>
          </a:xfrm>
          <a:prstGeom prst="rect">
            <a:avLst/>
          </a:prstGeom>
          <a:noFill/>
          <a:ln w="9525">
            <a:noFill/>
            <a:miter lim="800000"/>
            <a:headEnd/>
            <a:tailEnd/>
          </a:ln>
        </p:spPr>
      </p:pic>
      <p:sp>
        <p:nvSpPr>
          <p:cNvPr id="16392" name="TextBox 1"/>
          <p:cNvSpPr txBox="1">
            <a:spLocks noChangeArrowheads="1"/>
          </p:cNvSpPr>
          <p:nvPr/>
        </p:nvSpPr>
        <p:spPr bwMode="auto">
          <a:xfrm>
            <a:off x="152400" y="6096000"/>
            <a:ext cx="5181600" cy="646113"/>
          </a:xfrm>
          <a:prstGeom prst="rect">
            <a:avLst/>
          </a:prstGeom>
          <a:noFill/>
          <a:ln w="9525">
            <a:noFill/>
            <a:miter lim="800000"/>
            <a:headEnd/>
            <a:tailEnd/>
          </a:ln>
        </p:spPr>
        <p:txBody>
          <a:bodyPr>
            <a:spAutoFit/>
          </a:bodyPr>
          <a:lstStyle/>
          <a:p>
            <a:r>
              <a:rPr lang="en-US"/>
              <a:t>Teacher Note: Use questions in book to guide discussion.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7411" name="Picture 2" descr="https://bcc-cuny.digication.com/files/M09d0badbf89c7c4d163475a7e89ac671.jpg"/>
          <p:cNvPicPr>
            <a:picLocks noChangeAspect="1" noChangeArrowheads="1"/>
          </p:cNvPicPr>
          <p:nvPr/>
        </p:nvPicPr>
        <p:blipFill>
          <a:blip r:embed="rId2" cstate="print"/>
          <a:srcRect/>
          <a:stretch>
            <a:fillRect/>
          </a:stretch>
        </p:blipFill>
        <p:spPr bwMode="auto">
          <a:xfrm rot="-972227">
            <a:off x="950913" y="592138"/>
            <a:ext cx="3446462" cy="2047875"/>
          </a:xfrm>
          <a:prstGeom prst="rect">
            <a:avLst/>
          </a:prstGeom>
          <a:noFill/>
          <a:ln w="9525">
            <a:noFill/>
            <a:miter lim="800000"/>
            <a:headEnd/>
            <a:tailEnd/>
          </a:ln>
        </p:spPr>
      </p:pic>
      <p:sp>
        <p:nvSpPr>
          <p:cNvPr id="17412" name="TextBox 1"/>
          <p:cNvSpPr txBox="1">
            <a:spLocks noChangeArrowheads="1"/>
          </p:cNvSpPr>
          <p:nvPr/>
        </p:nvSpPr>
        <p:spPr bwMode="auto">
          <a:xfrm>
            <a:off x="838200" y="3505200"/>
            <a:ext cx="8077200" cy="1754188"/>
          </a:xfrm>
          <a:prstGeom prst="rect">
            <a:avLst/>
          </a:prstGeom>
          <a:noFill/>
          <a:ln w="9525">
            <a:noFill/>
            <a:miter lim="800000"/>
            <a:headEnd/>
            <a:tailEnd/>
          </a:ln>
        </p:spPr>
        <p:txBody>
          <a:bodyPr>
            <a:spAutoFit/>
          </a:bodyPr>
          <a:lstStyle/>
          <a:p>
            <a:r>
              <a:rPr lang="en-US" sz="3600"/>
              <a:t>Turn to Lesson 2 Exit Ticket and complete independently.  Place your folder in the basket upon completion.</a:t>
            </a:r>
          </a:p>
        </p:txBody>
      </p:sp>
      <p:pic>
        <p:nvPicPr>
          <p:cNvPr id="17413" name="Picture 2" descr="https://bcc-cuny.digication.com/files/M09d0badbf89c7c4d163475a7e89ac671.jpg"/>
          <p:cNvPicPr>
            <a:picLocks noChangeAspect="1" noChangeArrowheads="1"/>
          </p:cNvPicPr>
          <p:nvPr/>
        </p:nvPicPr>
        <p:blipFill>
          <a:blip r:embed="rId2" cstate="print"/>
          <a:srcRect/>
          <a:stretch>
            <a:fillRect/>
          </a:stretch>
        </p:blipFill>
        <p:spPr bwMode="auto">
          <a:xfrm rot="1342646">
            <a:off x="5122863" y="700088"/>
            <a:ext cx="3257550" cy="193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1752600" y="228600"/>
            <a:ext cx="5867400" cy="708025"/>
          </a:xfrm>
          <a:prstGeom prst="rect">
            <a:avLst/>
          </a:prstGeom>
          <a:noFill/>
          <a:ln w="9525">
            <a:noFill/>
            <a:miter lim="800000"/>
            <a:headEnd/>
            <a:tailEnd/>
          </a:ln>
        </p:spPr>
        <p:txBody>
          <a:bodyPr>
            <a:spAutoFit/>
          </a:bodyPr>
          <a:lstStyle/>
          <a:p>
            <a:r>
              <a:rPr lang="en-US" sz="4000">
                <a:latin typeface="Calibri" pitchFamily="34" charset="0"/>
              </a:rPr>
              <a:t>Fluency Skip-Counting </a:t>
            </a:r>
            <a:r>
              <a:rPr lang="en-US" sz="1600">
                <a:latin typeface="Calibri" pitchFamily="34" charset="0"/>
              </a:rPr>
              <a:t>(3 minutes)</a:t>
            </a:r>
            <a:endParaRPr lang="en-US" sz="4000">
              <a:latin typeface="Calibri" pitchFamily="34" charset="0"/>
            </a:endParaRPr>
          </a:p>
        </p:txBody>
      </p:sp>
      <p:pic>
        <p:nvPicPr>
          <p:cNvPr id="3075" name="Picture 13"/>
          <p:cNvPicPr>
            <a:picLocks noChangeAspect="1" noChangeArrowheads="1"/>
          </p:cNvPicPr>
          <p:nvPr/>
        </p:nvPicPr>
        <p:blipFill>
          <a:blip r:embed="rId2" cstate="print"/>
          <a:srcRect/>
          <a:stretch>
            <a:fillRect/>
          </a:stretch>
        </p:blipFill>
        <p:spPr bwMode="auto">
          <a:xfrm>
            <a:off x="457200" y="1295400"/>
            <a:ext cx="7620000" cy="4179888"/>
          </a:xfrm>
          <a:prstGeom prst="rect">
            <a:avLst/>
          </a:prstGeom>
          <a:noFill/>
          <a:ln w="9525">
            <a:noFill/>
            <a:miter lim="800000"/>
            <a:headEnd/>
            <a:tailEnd/>
          </a:ln>
        </p:spPr>
      </p:pic>
      <p:pic>
        <p:nvPicPr>
          <p:cNvPr id="3076" name="Picture 14"/>
          <p:cNvPicPr>
            <a:picLocks noChangeAspect="1" noChangeArrowheads="1"/>
          </p:cNvPicPr>
          <p:nvPr/>
        </p:nvPicPr>
        <p:blipFill>
          <a:blip r:embed="rId3" cstate="print"/>
          <a:srcRect/>
          <a:stretch>
            <a:fillRect/>
          </a:stretch>
        </p:blipFill>
        <p:spPr bwMode="auto">
          <a:xfrm>
            <a:off x="609600" y="5519738"/>
            <a:ext cx="7467600" cy="1304925"/>
          </a:xfrm>
          <a:prstGeom prst="rect">
            <a:avLst/>
          </a:prstGeom>
          <a:noFill/>
          <a:ln w="9525">
            <a:noFill/>
            <a:miter lim="800000"/>
            <a:headEnd/>
            <a:tailEnd/>
          </a:ln>
        </p:spPr>
      </p:pic>
      <p:sp>
        <p:nvSpPr>
          <p:cNvPr id="3077" name="TextBox 1"/>
          <p:cNvSpPr txBox="1">
            <a:spLocks noChangeArrowheads="1"/>
          </p:cNvSpPr>
          <p:nvPr/>
        </p:nvSpPr>
        <p:spPr bwMode="auto">
          <a:xfrm>
            <a:off x="152400" y="838200"/>
            <a:ext cx="2362200" cy="461963"/>
          </a:xfrm>
          <a:prstGeom prst="rect">
            <a:avLst/>
          </a:prstGeom>
          <a:noFill/>
          <a:ln w="9525">
            <a:noFill/>
            <a:miter lim="800000"/>
            <a:headEnd/>
            <a:tailEnd/>
          </a:ln>
        </p:spPr>
        <p:txBody>
          <a:bodyPr>
            <a:spAutoFit/>
          </a:bodyPr>
          <a:lstStyle/>
          <a:p>
            <a:r>
              <a:rPr lang="en-US" sz="2400"/>
              <a:t>Count by threes</a:t>
            </a:r>
          </a:p>
        </p:txBody>
      </p:sp>
      <p:cxnSp>
        <p:nvCxnSpPr>
          <p:cNvPr id="4" name="Straight Connector 3"/>
          <p:cNvCxnSpPr/>
          <p:nvPr/>
        </p:nvCxnSpPr>
        <p:spPr>
          <a:xfrm>
            <a:off x="2286000" y="22860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419600" y="22860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477000" y="22860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676400" y="36576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733800" y="36576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67400" y="35814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14400" y="51054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124200" y="51054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05400" y="51054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391400" y="51054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438400" y="64770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495800" y="6477000"/>
            <a:ext cx="304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0"/>
            <a:ext cx="9144000" cy="845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extBox 9"/>
          <p:cNvSpPr txBox="1">
            <a:spLocks noChangeArrowheads="1"/>
          </p:cNvSpPr>
          <p:nvPr/>
        </p:nvSpPr>
        <p:spPr bwMode="auto">
          <a:xfrm>
            <a:off x="457200" y="1524000"/>
            <a:ext cx="8382000" cy="2124075"/>
          </a:xfrm>
          <a:prstGeom prst="rect">
            <a:avLst/>
          </a:prstGeom>
          <a:noFill/>
          <a:ln w="9525">
            <a:noFill/>
            <a:miter lim="800000"/>
            <a:headEnd/>
            <a:tailEnd/>
          </a:ln>
        </p:spPr>
        <p:txBody>
          <a:bodyPr>
            <a:spAutoFit/>
          </a:bodyPr>
          <a:lstStyle/>
          <a:p>
            <a:r>
              <a:rPr lang="en-US" sz="6600"/>
              <a:t>Count by threes without a number line</a:t>
            </a:r>
            <a:r>
              <a:rPr lang="en-US"/>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16"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16" fill="hold" nodeType="click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16"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Effect transition="in" filter="fade">
                                      <p:cBhvr>
                                        <p:cTn id="65" dur="500"/>
                                        <p:tgtEl>
                                          <p:spTgt spid="30"/>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ntr" presetSubtype="16" fill="hold" nodeType="click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Effect transition="in" filter="fade">
                                      <p:cBhvr>
                                        <p:cTn id="72" dur="500"/>
                                        <p:tgtEl>
                                          <p:spTgt spid="3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ntr" presetSubtype="16" fill="hold" nodeType="click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ntr" presetSubtype="16"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500" fill="hold"/>
                                        <p:tgtEl>
                                          <p:spTgt spid="33"/>
                                        </p:tgtEl>
                                        <p:attrNameLst>
                                          <p:attrName>ppt_w</p:attrName>
                                        </p:attrNameLst>
                                      </p:cBhvr>
                                      <p:tavLst>
                                        <p:tav tm="0">
                                          <p:val>
                                            <p:fltVal val="0"/>
                                          </p:val>
                                        </p:tav>
                                        <p:tav tm="100000">
                                          <p:val>
                                            <p:strVal val="#ppt_w"/>
                                          </p:val>
                                        </p:tav>
                                      </p:tavLst>
                                    </p:anim>
                                    <p:anim calcmode="lin" valueType="num">
                                      <p:cBhvr>
                                        <p:cTn id="85" dur="500" fill="hold"/>
                                        <p:tgtEl>
                                          <p:spTgt spid="33"/>
                                        </p:tgtEl>
                                        <p:attrNameLst>
                                          <p:attrName>ppt_h</p:attrName>
                                        </p:attrNameLst>
                                      </p:cBhvr>
                                      <p:tavLst>
                                        <p:tav tm="0">
                                          <p:val>
                                            <p:fltVal val="0"/>
                                          </p:val>
                                        </p:tav>
                                        <p:tav tm="100000">
                                          <p:val>
                                            <p:strVal val="#ppt_h"/>
                                          </p:val>
                                        </p:tav>
                                      </p:tavLst>
                                    </p:anim>
                                    <p:animEffect transition="in" filter="fade">
                                      <p:cBhvr>
                                        <p:cTn id="86" dur="500"/>
                                        <p:tgtEl>
                                          <p:spTgt spid="33"/>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1000" fill="hold"/>
                                        <p:tgtEl>
                                          <p:spTgt spid="9"/>
                                        </p:tgtEl>
                                        <p:attrNameLst>
                                          <p:attrName>ppt_w</p:attrName>
                                        </p:attrNameLst>
                                      </p:cBhvr>
                                      <p:tavLst>
                                        <p:tav tm="0">
                                          <p:val>
                                            <p:fltVal val="0"/>
                                          </p:val>
                                        </p:tav>
                                        <p:tav tm="100000">
                                          <p:val>
                                            <p:strVal val="#ppt_w"/>
                                          </p:val>
                                        </p:tav>
                                      </p:tavLst>
                                    </p:anim>
                                    <p:anim calcmode="lin" valueType="num">
                                      <p:cBhvr>
                                        <p:cTn id="92" dur="1000" fill="hold"/>
                                        <p:tgtEl>
                                          <p:spTgt spid="9"/>
                                        </p:tgtEl>
                                        <p:attrNameLst>
                                          <p:attrName>ppt_h</p:attrName>
                                        </p:attrNameLst>
                                      </p:cBhvr>
                                      <p:tavLst>
                                        <p:tav tm="0">
                                          <p:val>
                                            <p:fltVal val="0"/>
                                          </p:val>
                                        </p:tav>
                                        <p:tav tm="100000">
                                          <p:val>
                                            <p:strVal val="#ppt_h"/>
                                          </p:val>
                                        </p:tav>
                                      </p:tavLst>
                                    </p:anim>
                                    <p:anim calcmode="lin" valueType="num">
                                      <p:cBhvr>
                                        <p:cTn id="93" dur="1000" fill="hold"/>
                                        <p:tgtEl>
                                          <p:spTgt spid="9"/>
                                        </p:tgtEl>
                                        <p:attrNameLst>
                                          <p:attrName>style.rotation</p:attrName>
                                        </p:attrNameLst>
                                      </p:cBhvr>
                                      <p:tavLst>
                                        <p:tav tm="0">
                                          <p:val>
                                            <p:fltVal val="90"/>
                                          </p:val>
                                        </p:tav>
                                        <p:tav tm="100000">
                                          <p:val>
                                            <p:fltVal val="0"/>
                                          </p:val>
                                        </p:tav>
                                      </p:tavLst>
                                    </p:anim>
                                    <p:animEffect transition="in" filter="fade">
                                      <p:cBhvr>
                                        <p:cTn id="94" dur="1000"/>
                                        <p:tgtEl>
                                          <p:spTgt spid="9"/>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nodeType="clickEffect">
                                  <p:stCondLst>
                                    <p:cond delay="0"/>
                                  </p:stCondLst>
                                  <p:childTnLst>
                                    <p:set>
                                      <p:cBhvr>
                                        <p:cTn id="98" dur="1" fill="hold">
                                          <p:stCondLst>
                                            <p:cond delay="0"/>
                                          </p:stCondLst>
                                        </p:cTn>
                                        <p:tgtEl>
                                          <p:spTgt spid="10">
                                            <p:txEl>
                                              <p:pRg st="0" end="0"/>
                                            </p:txEl>
                                          </p:spTgt>
                                        </p:tgtEl>
                                        <p:attrNameLst>
                                          <p:attrName>style.visibility</p:attrName>
                                        </p:attrNameLst>
                                      </p:cBhvr>
                                      <p:to>
                                        <p:strVal val="visible"/>
                                      </p:to>
                                    </p:set>
                                    <p:anim calcmode="lin" valueType="num">
                                      <p:cBhvr additive="base">
                                        <p:cTn id="9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2133600" y="152400"/>
            <a:ext cx="4784725" cy="708025"/>
          </a:xfrm>
          <a:prstGeom prst="rect">
            <a:avLst/>
          </a:prstGeom>
          <a:noFill/>
          <a:ln w="9525">
            <a:noFill/>
            <a:miter lim="800000"/>
            <a:headEnd/>
            <a:tailEnd/>
          </a:ln>
        </p:spPr>
        <p:txBody>
          <a:bodyPr wrap="none">
            <a:spAutoFit/>
          </a:bodyPr>
          <a:lstStyle/>
          <a:p>
            <a:r>
              <a:rPr lang="en-US" sz="4000">
                <a:latin typeface="Calibri" pitchFamily="34" charset="0"/>
              </a:rPr>
              <a:t>Fluency Skip-Counting</a:t>
            </a:r>
            <a:endParaRPr lang="en-US">
              <a:latin typeface="Calibri" pitchFamily="34" charset="0"/>
            </a:endParaRPr>
          </a:p>
        </p:txBody>
      </p:sp>
      <p:sp>
        <p:nvSpPr>
          <p:cNvPr id="4099" name="TextBox 2"/>
          <p:cNvSpPr txBox="1">
            <a:spLocks noChangeArrowheads="1"/>
          </p:cNvSpPr>
          <p:nvPr/>
        </p:nvSpPr>
        <p:spPr bwMode="auto">
          <a:xfrm>
            <a:off x="152400" y="762000"/>
            <a:ext cx="2362200" cy="461963"/>
          </a:xfrm>
          <a:prstGeom prst="rect">
            <a:avLst/>
          </a:prstGeom>
          <a:noFill/>
          <a:ln w="9525">
            <a:noFill/>
            <a:miter lim="800000"/>
            <a:headEnd/>
            <a:tailEnd/>
          </a:ln>
        </p:spPr>
        <p:txBody>
          <a:bodyPr>
            <a:spAutoFit/>
          </a:bodyPr>
          <a:lstStyle/>
          <a:p>
            <a:r>
              <a:rPr lang="en-US" sz="2400"/>
              <a:t>Count by fours</a:t>
            </a:r>
          </a:p>
        </p:txBody>
      </p:sp>
      <p:pic>
        <p:nvPicPr>
          <p:cNvPr id="4100" name="Picture 4"/>
          <p:cNvPicPr>
            <a:picLocks noChangeAspect="1" noChangeArrowheads="1"/>
          </p:cNvPicPr>
          <p:nvPr/>
        </p:nvPicPr>
        <p:blipFill>
          <a:blip r:embed="rId2" cstate="print"/>
          <a:srcRect/>
          <a:stretch>
            <a:fillRect/>
          </a:stretch>
        </p:blipFill>
        <p:spPr bwMode="auto">
          <a:xfrm>
            <a:off x="1371600" y="1143000"/>
            <a:ext cx="6629400" cy="3992563"/>
          </a:xfrm>
          <a:prstGeom prst="rect">
            <a:avLst/>
          </a:prstGeom>
          <a:noFill/>
          <a:ln w="9525">
            <a:noFill/>
            <a:miter lim="800000"/>
            <a:headEnd/>
            <a:tailEnd/>
          </a:ln>
        </p:spPr>
      </p:pic>
      <p:pic>
        <p:nvPicPr>
          <p:cNvPr id="4101" name="Picture 5"/>
          <p:cNvPicPr>
            <a:picLocks noChangeAspect="1" noChangeArrowheads="1"/>
          </p:cNvPicPr>
          <p:nvPr/>
        </p:nvPicPr>
        <p:blipFill>
          <a:blip r:embed="rId3" cstate="print"/>
          <a:srcRect/>
          <a:stretch>
            <a:fillRect/>
          </a:stretch>
        </p:blipFill>
        <p:spPr bwMode="auto">
          <a:xfrm>
            <a:off x="1295400" y="5181600"/>
            <a:ext cx="6629400" cy="1143000"/>
          </a:xfrm>
          <a:prstGeom prst="rect">
            <a:avLst/>
          </a:prstGeom>
          <a:noFill/>
          <a:ln w="9525">
            <a:noFill/>
            <a:miter lim="800000"/>
            <a:headEnd/>
            <a:tailEnd/>
          </a:ln>
        </p:spPr>
      </p:pic>
      <p:cxnSp>
        <p:nvCxnSpPr>
          <p:cNvPr id="3" name="Straight Connector 2"/>
          <p:cNvCxnSpPr/>
          <p:nvPr/>
        </p:nvCxnSpPr>
        <p:spPr>
          <a:xfrm>
            <a:off x="3429000" y="19050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943600" y="19050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286000" y="29718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724400" y="29718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391400" y="29718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581400" y="40386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019800" y="40386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86000" y="51054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724400" y="50292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91400" y="51054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505200" y="61722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019800" y="6172200"/>
            <a:ext cx="304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0" y="0"/>
            <a:ext cx="9144000" cy="845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Box 20"/>
          <p:cNvSpPr txBox="1">
            <a:spLocks noChangeArrowheads="1"/>
          </p:cNvSpPr>
          <p:nvPr/>
        </p:nvSpPr>
        <p:spPr bwMode="auto">
          <a:xfrm>
            <a:off x="457200" y="1524000"/>
            <a:ext cx="8382000" cy="2124075"/>
          </a:xfrm>
          <a:prstGeom prst="rect">
            <a:avLst/>
          </a:prstGeom>
          <a:noFill/>
          <a:ln w="9525">
            <a:noFill/>
            <a:miter lim="800000"/>
            <a:headEnd/>
            <a:tailEnd/>
          </a:ln>
        </p:spPr>
        <p:txBody>
          <a:bodyPr>
            <a:spAutoFit/>
          </a:bodyPr>
          <a:lstStyle/>
          <a:p>
            <a:r>
              <a:rPr lang="en-US" sz="6600"/>
              <a:t>Count by fours without a number line</a:t>
            </a:r>
            <a:r>
              <a:rPr 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0-#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0-#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0-#ppt_w/2"/>
                                          </p:val>
                                        </p:tav>
                                        <p:tav tm="100000">
                                          <p:val>
                                            <p:strVal val="#ppt_x"/>
                                          </p:val>
                                        </p:tav>
                                      </p:tavLst>
                                    </p:anim>
                                    <p:anim calcmode="lin" valueType="num">
                                      <p:cBhvr additive="base">
                                        <p:cTn id="7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 calcmode="lin" valueType="num">
                                      <p:cBhvr additive="base">
                                        <p:cTn id="8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270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sz="2800" dirty="0"/>
          </a:p>
        </p:txBody>
      </p:sp>
      <p:sp>
        <p:nvSpPr>
          <p:cNvPr id="5123" name="TextBox 1"/>
          <p:cNvSpPr txBox="1">
            <a:spLocks noChangeArrowheads="1"/>
          </p:cNvSpPr>
          <p:nvPr/>
        </p:nvSpPr>
        <p:spPr bwMode="auto">
          <a:xfrm>
            <a:off x="381000" y="228600"/>
            <a:ext cx="8001000" cy="708025"/>
          </a:xfrm>
          <a:prstGeom prst="rect">
            <a:avLst/>
          </a:prstGeom>
          <a:noFill/>
          <a:ln w="9525">
            <a:noFill/>
            <a:miter lim="800000"/>
            <a:headEnd/>
            <a:tailEnd/>
          </a:ln>
        </p:spPr>
        <p:txBody>
          <a:bodyPr>
            <a:spAutoFit/>
          </a:bodyPr>
          <a:lstStyle/>
          <a:p>
            <a:r>
              <a:rPr lang="en-US" sz="4000"/>
              <a:t>Fluency- Take Out the Tens </a:t>
            </a:r>
            <a:r>
              <a:rPr lang="en-US"/>
              <a:t>(2 minutes)</a:t>
            </a:r>
          </a:p>
        </p:txBody>
      </p:sp>
      <p:pic>
        <p:nvPicPr>
          <p:cNvPr id="5124" name="Picture 14" descr="http://abcomuae.com/images/WHITE%20BOARD%20MARKER.jpg"/>
          <p:cNvPicPr>
            <a:picLocks noChangeAspect="1" noChangeArrowheads="1"/>
          </p:cNvPicPr>
          <p:nvPr/>
        </p:nvPicPr>
        <p:blipFill>
          <a:blip r:embed="rId2" cstate="print"/>
          <a:srcRect/>
          <a:stretch>
            <a:fillRect/>
          </a:stretch>
        </p:blipFill>
        <p:spPr bwMode="auto">
          <a:xfrm rot="-1146253">
            <a:off x="128588" y="1012825"/>
            <a:ext cx="1238250" cy="990600"/>
          </a:xfrm>
          <a:prstGeom prst="rect">
            <a:avLst/>
          </a:prstGeom>
          <a:noFill/>
          <a:ln w="9525">
            <a:noFill/>
            <a:miter lim="800000"/>
            <a:headEnd/>
            <a:tailEnd/>
          </a:ln>
        </p:spPr>
      </p:pic>
      <p:sp>
        <p:nvSpPr>
          <p:cNvPr id="5125" name="TextBox 2"/>
          <p:cNvSpPr txBox="1">
            <a:spLocks noChangeArrowheads="1"/>
          </p:cNvSpPr>
          <p:nvPr/>
        </p:nvSpPr>
        <p:spPr bwMode="auto">
          <a:xfrm>
            <a:off x="1524000" y="990600"/>
            <a:ext cx="3810000" cy="461963"/>
          </a:xfrm>
          <a:prstGeom prst="rect">
            <a:avLst/>
          </a:prstGeom>
          <a:noFill/>
          <a:ln w="9525">
            <a:noFill/>
            <a:miter lim="800000"/>
            <a:headEnd/>
            <a:tailEnd/>
          </a:ln>
        </p:spPr>
        <p:txBody>
          <a:bodyPr>
            <a:spAutoFit/>
          </a:bodyPr>
          <a:lstStyle/>
          <a:p>
            <a:r>
              <a:rPr lang="en-US" sz="2400"/>
              <a:t>Whiteboard Ready</a:t>
            </a:r>
          </a:p>
        </p:txBody>
      </p:sp>
      <p:sp>
        <p:nvSpPr>
          <p:cNvPr id="5126" name="TextBox 3"/>
          <p:cNvSpPr txBox="1">
            <a:spLocks noChangeArrowheads="1"/>
          </p:cNvSpPr>
          <p:nvPr/>
        </p:nvSpPr>
        <p:spPr bwMode="auto">
          <a:xfrm>
            <a:off x="838200" y="1676400"/>
            <a:ext cx="8153400" cy="369888"/>
          </a:xfrm>
          <a:prstGeom prst="rect">
            <a:avLst/>
          </a:prstGeom>
          <a:noFill/>
          <a:ln w="9525">
            <a:noFill/>
            <a:miter lim="800000"/>
            <a:headEnd/>
            <a:tailEnd/>
          </a:ln>
        </p:spPr>
        <p:txBody>
          <a:bodyPr>
            <a:spAutoFit/>
          </a:bodyPr>
          <a:lstStyle/>
          <a:p>
            <a:r>
              <a:rPr lang="en-US"/>
              <a:t>We are going to decompose (break apart) whole numbers into different units. </a:t>
            </a:r>
          </a:p>
        </p:txBody>
      </p:sp>
      <p:sp>
        <p:nvSpPr>
          <p:cNvPr id="20" name="TextBox 19"/>
          <p:cNvSpPr txBox="1">
            <a:spLocks noChangeArrowheads="1"/>
          </p:cNvSpPr>
          <p:nvPr/>
        </p:nvSpPr>
        <p:spPr bwMode="auto">
          <a:xfrm>
            <a:off x="152400" y="2133600"/>
            <a:ext cx="4343400" cy="461963"/>
          </a:xfrm>
          <a:prstGeom prst="rect">
            <a:avLst/>
          </a:prstGeom>
          <a:noFill/>
          <a:ln w="9525">
            <a:noFill/>
            <a:miter lim="800000"/>
            <a:headEnd/>
            <a:tailEnd/>
          </a:ln>
        </p:spPr>
        <p:txBody>
          <a:bodyPr>
            <a:spAutoFit/>
          </a:bodyPr>
          <a:lstStyle/>
          <a:p>
            <a:r>
              <a:rPr lang="en-US" sz="2400" b="1" u="sng">
                <a:latin typeface="Calibri" pitchFamily="34" charset="0"/>
              </a:rPr>
              <a:t>Example</a:t>
            </a:r>
            <a:r>
              <a:rPr lang="en-US" sz="2400" b="1">
                <a:latin typeface="Calibri" pitchFamily="34" charset="0"/>
              </a:rPr>
              <a:t>: 83 ones = 8 tens 3 ones</a:t>
            </a:r>
          </a:p>
        </p:txBody>
      </p:sp>
      <p:sp>
        <p:nvSpPr>
          <p:cNvPr id="24" name="TextBox 23"/>
          <p:cNvSpPr txBox="1">
            <a:spLocks noChangeArrowheads="1"/>
          </p:cNvSpPr>
          <p:nvPr/>
        </p:nvSpPr>
        <p:spPr bwMode="auto">
          <a:xfrm>
            <a:off x="152400" y="2667000"/>
            <a:ext cx="4114800" cy="523875"/>
          </a:xfrm>
          <a:prstGeom prst="rect">
            <a:avLst/>
          </a:prstGeom>
          <a:noFill/>
          <a:ln w="9525">
            <a:noFill/>
            <a:miter lim="800000"/>
            <a:headEnd/>
            <a:tailEnd/>
          </a:ln>
        </p:spPr>
        <p:txBody>
          <a:bodyPr>
            <a:spAutoFit/>
          </a:bodyPr>
          <a:lstStyle/>
          <a:p>
            <a:r>
              <a:rPr lang="en-US" sz="2800">
                <a:latin typeface="Calibri" pitchFamily="34" charset="0"/>
              </a:rPr>
              <a:t>93 ones = ___ tens __ ones</a:t>
            </a:r>
          </a:p>
        </p:txBody>
      </p:sp>
      <p:sp>
        <p:nvSpPr>
          <p:cNvPr id="25" name="TextBox 24"/>
          <p:cNvSpPr txBox="1">
            <a:spLocks noChangeArrowheads="1"/>
          </p:cNvSpPr>
          <p:nvPr/>
        </p:nvSpPr>
        <p:spPr bwMode="auto">
          <a:xfrm>
            <a:off x="152400" y="3352800"/>
            <a:ext cx="4495800" cy="523875"/>
          </a:xfrm>
          <a:prstGeom prst="rect">
            <a:avLst/>
          </a:prstGeom>
          <a:noFill/>
          <a:ln w="9525">
            <a:noFill/>
            <a:miter lim="800000"/>
            <a:headEnd/>
            <a:tailEnd/>
          </a:ln>
        </p:spPr>
        <p:txBody>
          <a:bodyPr>
            <a:spAutoFit/>
          </a:bodyPr>
          <a:lstStyle/>
          <a:p>
            <a:r>
              <a:rPr lang="en-US" sz="2800">
                <a:latin typeface="Calibri" pitchFamily="34" charset="0"/>
              </a:rPr>
              <a:t>103 ones = ___ tens ___ ones</a:t>
            </a:r>
          </a:p>
        </p:txBody>
      </p:sp>
      <p:sp>
        <p:nvSpPr>
          <p:cNvPr id="26" name="TextBox 25"/>
          <p:cNvSpPr txBox="1">
            <a:spLocks noChangeArrowheads="1"/>
          </p:cNvSpPr>
          <p:nvPr/>
        </p:nvSpPr>
        <p:spPr bwMode="auto">
          <a:xfrm>
            <a:off x="152400" y="4038600"/>
            <a:ext cx="4495800" cy="523875"/>
          </a:xfrm>
          <a:prstGeom prst="rect">
            <a:avLst/>
          </a:prstGeom>
          <a:noFill/>
          <a:ln w="9525">
            <a:noFill/>
            <a:miter lim="800000"/>
            <a:headEnd/>
            <a:tailEnd/>
          </a:ln>
        </p:spPr>
        <p:txBody>
          <a:bodyPr>
            <a:spAutoFit/>
          </a:bodyPr>
          <a:lstStyle/>
          <a:p>
            <a:r>
              <a:rPr lang="en-US" sz="2800">
                <a:latin typeface="Calibri" pitchFamily="34" charset="0"/>
              </a:rPr>
              <a:t>113 ones = ___ tens ___ ones</a:t>
            </a:r>
          </a:p>
        </p:txBody>
      </p:sp>
      <p:sp>
        <p:nvSpPr>
          <p:cNvPr id="27" name="TextBox 26"/>
          <p:cNvSpPr txBox="1">
            <a:spLocks noChangeArrowheads="1"/>
          </p:cNvSpPr>
          <p:nvPr/>
        </p:nvSpPr>
        <p:spPr bwMode="auto">
          <a:xfrm>
            <a:off x="152400" y="4724400"/>
            <a:ext cx="4495800" cy="523875"/>
          </a:xfrm>
          <a:prstGeom prst="rect">
            <a:avLst/>
          </a:prstGeom>
          <a:noFill/>
          <a:ln w="9525">
            <a:noFill/>
            <a:miter lim="800000"/>
            <a:headEnd/>
            <a:tailEnd/>
          </a:ln>
        </p:spPr>
        <p:txBody>
          <a:bodyPr>
            <a:spAutoFit/>
          </a:bodyPr>
          <a:lstStyle/>
          <a:p>
            <a:r>
              <a:rPr lang="en-US" sz="2800" dirty="0" smtClean="0">
                <a:latin typeface="Calibri" pitchFamily="34" charset="0"/>
              </a:rPr>
              <a:t>163 ones </a:t>
            </a:r>
            <a:r>
              <a:rPr lang="en-US" sz="2800" dirty="0">
                <a:latin typeface="Calibri" pitchFamily="34" charset="0"/>
              </a:rPr>
              <a:t>= ___ tens ___ ones</a:t>
            </a:r>
          </a:p>
        </p:txBody>
      </p:sp>
      <p:sp>
        <p:nvSpPr>
          <p:cNvPr id="28" name="TextBox 27"/>
          <p:cNvSpPr txBox="1">
            <a:spLocks noChangeArrowheads="1"/>
          </p:cNvSpPr>
          <p:nvPr/>
        </p:nvSpPr>
        <p:spPr bwMode="auto">
          <a:xfrm>
            <a:off x="152400" y="5410200"/>
            <a:ext cx="4648200" cy="523875"/>
          </a:xfrm>
          <a:prstGeom prst="rect">
            <a:avLst/>
          </a:prstGeom>
          <a:noFill/>
          <a:ln w="9525">
            <a:noFill/>
            <a:miter lim="800000"/>
            <a:headEnd/>
            <a:tailEnd/>
          </a:ln>
        </p:spPr>
        <p:txBody>
          <a:bodyPr>
            <a:spAutoFit/>
          </a:bodyPr>
          <a:lstStyle/>
          <a:p>
            <a:r>
              <a:rPr lang="en-US" sz="2800">
                <a:latin typeface="Calibri" pitchFamily="34" charset="0"/>
              </a:rPr>
              <a:t>263 ones = ___ tens ___ ones</a:t>
            </a:r>
          </a:p>
        </p:txBody>
      </p:sp>
      <p:sp>
        <p:nvSpPr>
          <p:cNvPr id="29" name="TextBox 28"/>
          <p:cNvSpPr txBox="1">
            <a:spLocks noChangeArrowheads="1"/>
          </p:cNvSpPr>
          <p:nvPr/>
        </p:nvSpPr>
        <p:spPr bwMode="auto">
          <a:xfrm>
            <a:off x="152400" y="6019800"/>
            <a:ext cx="4495800" cy="523875"/>
          </a:xfrm>
          <a:prstGeom prst="rect">
            <a:avLst/>
          </a:prstGeom>
          <a:noFill/>
          <a:ln w="9525">
            <a:noFill/>
            <a:miter lim="800000"/>
            <a:headEnd/>
            <a:tailEnd/>
          </a:ln>
        </p:spPr>
        <p:txBody>
          <a:bodyPr>
            <a:spAutoFit/>
          </a:bodyPr>
          <a:lstStyle/>
          <a:p>
            <a:r>
              <a:rPr lang="en-US" sz="2800">
                <a:latin typeface="Calibri" pitchFamily="34" charset="0"/>
              </a:rPr>
              <a:t>875 ones = ___ tens ___ ones</a:t>
            </a:r>
          </a:p>
        </p:txBody>
      </p:sp>
      <p:grpSp>
        <p:nvGrpSpPr>
          <p:cNvPr id="9" name="Group 8"/>
          <p:cNvGrpSpPr>
            <a:grpSpLocks/>
          </p:cNvGrpSpPr>
          <p:nvPr/>
        </p:nvGrpSpPr>
        <p:grpSpPr bwMode="auto">
          <a:xfrm>
            <a:off x="1828800" y="2667000"/>
            <a:ext cx="1676400" cy="523875"/>
            <a:chOff x="1828800" y="2667000"/>
            <a:chExt cx="1676400" cy="523220"/>
          </a:xfrm>
        </p:grpSpPr>
        <p:sp>
          <p:nvSpPr>
            <p:cNvPr id="23" name="TextBox 22"/>
            <p:cNvSpPr txBox="1"/>
            <p:nvPr/>
          </p:nvSpPr>
          <p:spPr>
            <a:xfrm>
              <a:off x="3048000" y="2667000"/>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a:t>
              </a:r>
            </a:p>
          </p:txBody>
        </p:sp>
        <p:sp>
          <p:nvSpPr>
            <p:cNvPr id="30" name="TextBox 29"/>
            <p:cNvSpPr txBox="1"/>
            <p:nvPr/>
          </p:nvSpPr>
          <p:spPr>
            <a:xfrm>
              <a:off x="1828800" y="2667000"/>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9</a:t>
              </a:r>
            </a:p>
          </p:txBody>
        </p:sp>
      </p:grpSp>
      <p:grpSp>
        <p:nvGrpSpPr>
          <p:cNvPr id="32" name="Group 31"/>
          <p:cNvGrpSpPr>
            <a:grpSpLocks/>
          </p:cNvGrpSpPr>
          <p:nvPr/>
        </p:nvGrpSpPr>
        <p:grpSpPr bwMode="auto">
          <a:xfrm>
            <a:off x="1905001" y="3352801"/>
            <a:ext cx="1856510" cy="523875"/>
            <a:chOff x="2077156" y="2590896"/>
            <a:chExt cx="1512711" cy="523220"/>
          </a:xfrm>
        </p:grpSpPr>
        <p:sp>
          <p:nvSpPr>
            <p:cNvPr id="33" name="TextBox 32"/>
            <p:cNvSpPr txBox="1"/>
            <p:nvPr/>
          </p:nvSpPr>
          <p:spPr>
            <a:xfrm>
              <a:off x="3132667" y="2590896"/>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a:t>
              </a:r>
            </a:p>
          </p:txBody>
        </p:sp>
        <p:sp>
          <p:nvSpPr>
            <p:cNvPr id="34" name="TextBox 33"/>
            <p:cNvSpPr txBox="1"/>
            <p:nvPr/>
          </p:nvSpPr>
          <p:spPr>
            <a:xfrm>
              <a:off x="2077156" y="2590896"/>
              <a:ext cx="457200" cy="522566"/>
            </a:xfrm>
            <a:prstGeom prst="rect">
              <a:avLst/>
            </a:prstGeom>
            <a:solidFill>
              <a:srgbClr val="FFFF00"/>
            </a:solidFill>
            <a:ln w="38100">
              <a:solidFill>
                <a:srgbClr val="FF6600"/>
              </a:solidFill>
            </a:ln>
          </p:spPr>
          <p:txBody>
            <a:bodyPr wrap="square">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10</a:t>
              </a:r>
            </a:p>
          </p:txBody>
        </p:sp>
      </p:grpSp>
      <p:grpSp>
        <p:nvGrpSpPr>
          <p:cNvPr id="35" name="Group 34"/>
          <p:cNvGrpSpPr>
            <a:grpSpLocks/>
          </p:cNvGrpSpPr>
          <p:nvPr/>
        </p:nvGrpSpPr>
        <p:grpSpPr bwMode="auto">
          <a:xfrm>
            <a:off x="1828800" y="4038599"/>
            <a:ext cx="1828800" cy="523877"/>
            <a:chOff x="1676400" y="2666999"/>
            <a:chExt cx="1828800" cy="523222"/>
          </a:xfrm>
        </p:grpSpPr>
        <p:sp>
          <p:nvSpPr>
            <p:cNvPr id="36" name="TextBox 35"/>
            <p:cNvSpPr txBox="1"/>
            <p:nvPr/>
          </p:nvSpPr>
          <p:spPr>
            <a:xfrm>
              <a:off x="3048000" y="2666999"/>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a:t>
              </a:r>
            </a:p>
          </p:txBody>
        </p:sp>
        <p:sp>
          <p:nvSpPr>
            <p:cNvPr id="37" name="TextBox 36"/>
            <p:cNvSpPr txBox="1"/>
            <p:nvPr/>
          </p:nvSpPr>
          <p:spPr>
            <a:xfrm>
              <a:off x="1676400" y="2667001"/>
              <a:ext cx="6096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11</a:t>
              </a:r>
            </a:p>
          </p:txBody>
        </p:sp>
      </p:grpSp>
      <p:grpSp>
        <p:nvGrpSpPr>
          <p:cNvPr id="39" name="Group 38"/>
          <p:cNvGrpSpPr>
            <a:grpSpLocks/>
          </p:cNvGrpSpPr>
          <p:nvPr/>
        </p:nvGrpSpPr>
        <p:grpSpPr bwMode="auto">
          <a:xfrm>
            <a:off x="1828800" y="4724400"/>
            <a:ext cx="1828800" cy="523875"/>
            <a:chOff x="1752600" y="2590895"/>
            <a:chExt cx="1828800" cy="523220"/>
          </a:xfrm>
        </p:grpSpPr>
        <p:sp>
          <p:nvSpPr>
            <p:cNvPr id="40" name="TextBox 39"/>
            <p:cNvSpPr txBox="1"/>
            <p:nvPr/>
          </p:nvSpPr>
          <p:spPr>
            <a:xfrm>
              <a:off x="3124200" y="2590895"/>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a:t>
              </a:r>
            </a:p>
          </p:txBody>
        </p:sp>
        <p:sp>
          <p:nvSpPr>
            <p:cNvPr id="41" name="TextBox 40"/>
            <p:cNvSpPr txBox="1"/>
            <p:nvPr/>
          </p:nvSpPr>
          <p:spPr>
            <a:xfrm>
              <a:off x="1752600" y="2590895"/>
              <a:ext cx="6096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16</a:t>
              </a:r>
            </a:p>
          </p:txBody>
        </p:sp>
      </p:grpSp>
      <p:grpSp>
        <p:nvGrpSpPr>
          <p:cNvPr id="42" name="Group 41"/>
          <p:cNvGrpSpPr>
            <a:grpSpLocks/>
          </p:cNvGrpSpPr>
          <p:nvPr/>
        </p:nvGrpSpPr>
        <p:grpSpPr bwMode="auto">
          <a:xfrm>
            <a:off x="1752600" y="5410200"/>
            <a:ext cx="1981200" cy="523875"/>
            <a:chOff x="1600200" y="2667000"/>
            <a:chExt cx="1981200" cy="523220"/>
          </a:xfrm>
        </p:grpSpPr>
        <p:sp>
          <p:nvSpPr>
            <p:cNvPr id="43" name="TextBox 42"/>
            <p:cNvSpPr txBox="1"/>
            <p:nvPr/>
          </p:nvSpPr>
          <p:spPr>
            <a:xfrm>
              <a:off x="3124200" y="2667000"/>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a:t>
              </a:r>
            </a:p>
          </p:txBody>
        </p:sp>
        <p:sp>
          <p:nvSpPr>
            <p:cNvPr id="44" name="TextBox 43"/>
            <p:cNvSpPr txBox="1"/>
            <p:nvPr/>
          </p:nvSpPr>
          <p:spPr>
            <a:xfrm>
              <a:off x="1600200" y="2667000"/>
              <a:ext cx="6858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26</a:t>
              </a:r>
            </a:p>
          </p:txBody>
        </p:sp>
      </p:grpSp>
      <p:grpSp>
        <p:nvGrpSpPr>
          <p:cNvPr id="45" name="Group 44"/>
          <p:cNvGrpSpPr>
            <a:grpSpLocks/>
          </p:cNvGrpSpPr>
          <p:nvPr/>
        </p:nvGrpSpPr>
        <p:grpSpPr bwMode="auto">
          <a:xfrm>
            <a:off x="1676400" y="6019800"/>
            <a:ext cx="1981200" cy="523876"/>
            <a:chOff x="1447800" y="2514790"/>
            <a:chExt cx="1981200" cy="523221"/>
          </a:xfrm>
        </p:grpSpPr>
        <p:sp>
          <p:nvSpPr>
            <p:cNvPr id="46" name="TextBox 45"/>
            <p:cNvSpPr txBox="1"/>
            <p:nvPr/>
          </p:nvSpPr>
          <p:spPr>
            <a:xfrm>
              <a:off x="2971800" y="2514790"/>
              <a:ext cx="457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5</a:t>
              </a:r>
            </a:p>
          </p:txBody>
        </p:sp>
        <p:sp>
          <p:nvSpPr>
            <p:cNvPr id="47" name="TextBox 46"/>
            <p:cNvSpPr txBox="1"/>
            <p:nvPr/>
          </p:nvSpPr>
          <p:spPr>
            <a:xfrm>
              <a:off x="1447800" y="2514791"/>
              <a:ext cx="7620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87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0-#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1+#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7">
                                            <p:txEl>
                                              <p:pRg st="0" end="0"/>
                                            </p:txEl>
                                          </p:spTgt>
                                        </p:tgtEl>
                                        <p:attrNameLst>
                                          <p:attrName>style.visibility</p:attrName>
                                        </p:attrNameLst>
                                      </p:cBhvr>
                                      <p:to>
                                        <p:strVal val="visible"/>
                                      </p:to>
                                    </p:set>
                                    <p:anim calcmode="lin" valueType="num">
                                      <p:cBhvr additive="base">
                                        <p:cTn id="49"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1+#ppt_w/2"/>
                                          </p:val>
                                        </p:tav>
                                        <p:tav tm="100000">
                                          <p:val>
                                            <p:strVal val="#ppt_x"/>
                                          </p:val>
                                        </p:tav>
                                      </p:tavLst>
                                    </p:anim>
                                    <p:anim calcmode="lin" valueType="num">
                                      <p:cBhvr additive="base">
                                        <p:cTn id="68"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0-#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nodeType="click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500" fill="hold"/>
                                        <p:tgtEl>
                                          <p:spTgt spid="45"/>
                                        </p:tgtEl>
                                        <p:attrNameLst>
                                          <p:attrName>ppt_x</p:attrName>
                                        </p:attrNameLst>
                                      </p:cBhvr>
                                      <p:tavLst>
                                        <p:tav tm="0">
                                          <p:val>
                                            <p:strVal val="1+#ppt_w/2"/>
                                          </p:val>
                                        </p:tav>
                                        <p:tav tm="100000">
                                          <p:val>
                                            <p:strVal val="#ppt_x"/>
                                          </p:val>
                                        </p:tav>
                                      </p:tavLst>
                                    </p:anim>
                                    <p:anim calcmode="lin" valueType="num">
                                      <p:cBhvr additive="base">
                                        <p:cTn id="80"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26"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6147" name="TextBox 1"/>
          <p:cNvSpPr txBox="1">
            <a:spLocks noChangeArrowheads="1"/>
          </p:cNvSpPr>
          <p:nvPr/>
        </p:nvSpPr>
        <p:spPr bwMode="auto">
          <a:xfrm>
            <a:off x="152400" y="228600"/>
            <a:ext cx="8763000" cy="584200"/>
          </a:xfrm>
          <a:prstGeom prst="rect">
            <a:avLst/>
          </a:prstGeom>
          <a:noFill/>
          <a:ln w="9525">
            <a:noFill/>
            <a:miter lim="800000"/>
            <a:headEnd/>
            <a:tailEnd/>
          </a:ln>
        </p:spPr>
        <p:txBody>
          <a:bodyPr>
            <a:spAutoFit/>
          </a:bodyPr>
          <a:lstStyle/>
          <a:p>
            <a:r>
              <a:rPr lang="en-US" sz="3200"/>
              <a:t>Fluency- Bundle Tens and Change Units </a:t>
            </a:r>
            <a:r>
              <a:rPr lang="en-US"/>
              <a:t>(2 minutes)</a:t>
            </a:r>
          </a:p>
        </p:txBody>
      </p:sp>
      <p:sp>
        <p:nvSpPr>
          <p:cNvPr id="3" name="TextBox 2"/>
          <p:cNvSpPr txBox="1">
            <a:spLocks noChangeArrowheads="1"/>
          </p:cNvSpPr>
          <p:nvPr/>
        </p:nvSpPr>
        <p:spPr bwMode="auto">
          <a:xfrm>
            <a:off x="228600" y="1447800"/>
            <a:ext cx="8763000" cy="430213"/>
          </a:xfrm>
          <a:prstGeom prst="rect">
            <a:avLst/>
          </a:prstGeom>
          <a:noFill/>
          <a:ln w="9525">
            <a:noFill/>
            <a:miter lim="800000"/>
            <a:headEnd/>
            <a:tailEnd/>
          </a:ln>
        </p:spPr>
        <p:txBody>
          <a:bodyPr>
            <a:spAutoFit/>
          </a:bodyPr>
          <a:lstStyle/>
          <a:p>
            <a:r>
              <a:rPr lang="en-US" sz="2200" b="1" u="sng">
                <a:latin typeface="Calibri" pitchFamily="34" charset="0"/>
              </a:rPr>
              <a:t>Example</a:t>
            </a:r>
            <a:r>
              <a:rPr lang="en-US" sz="2200" b="1">
                <a:latin typeface="Calibri" pitchFamily="34" charset="0"/>
              </a:rPr>
              <a:t>: 10 hundreds = 1 </a:t>
            </a:r>
            <a:r>
              <a:rPr lang="en-US" sz="2200" b="1" u="sng">
                <a:latin typeface="Calibri" pitchFamily="34" charset="0"/>
              </a:rPr>
              <a:t>thousand  </a:t>
            </a:r>
            <a:r>
              <a:rPr lang="en-US" sz="2200">
                <a:latin typeface="Calibri" pitchFamily="34" charset="0"/>
              </a:rPr>
              <a:t>(Say the sentence filling in the blank.)</a:t>
            </a:r>
            <a:endParaRPr lang="en-US" sz="2200" u="sng">
              <a:latin typeface="Calibri" pitchFamily="34" charset="0"/>
            </a:endParaRPr>
          </a:p>
        </p:txBody>
      </p:sp>
      <p:pic>
        <p:nvPicPr>
          <p:cNvPr id="6149" name="Picture 2" descr="http://www.clipartbest.com/cliparts/niB/MrX/niBMrXLiA.jpeg"/>
          <p:cNvPicPr>
            <a:picLocks noChangeAspect="1" noChangeArrowheads="1"/>
          </p:cNvPicPr>
          <p:nvPr/>
        </p:nvPicPr>
        <p:blipFill>
          <a:blip r:embed="rId2" cstate="print"/>
          <a:srcRect/>
          <a:stretch>
            <a:fillRect/>
          </a:stretch>
        </p:blipFill>
        <p:spPr bwMode="auto">
          <a:xfrm>
            <a:off x="63500" y="762000"/>
            <a:ext cx="1252538" cy="701675"/>
          </a:xfrm>
          <a:prstGeom prst="rect">
            <a:avLst/>
          </a:prstGeom>
          <a:noFill/>
          <a:ln w="9525">
            <a:noFill/>
            <a:miter lim="800000"/>
            <a:headEnd/>
            <a:tailEnd/>
          </a:ln>
        </p:spPr>
      </p:pic>
      <p:sp>
        <p:nvSpPr>
          <p:cNvPr id="6150" name="Rectangle 3"/>
          <p:cNvSpPr>
            <a:spLocks noChangeArrowheads="1"/>
          </p:cNvSpPr>
          <p:nvPr/>
        </p:nvSpPr>
        <p:spPr bwMode="auto">
          <a:xfrm>
            <a:off x="304800" y="2133600"/>
            <a:ext cx="3125788" cy="584200"/>
          </a:xfrm>
          <a:prstGeom prst="rect">
            <a:avLst/>
          </a:prstGeom>
          <a:noFill/>
          <a:ln w="9525">
            <a:noFill/>
            <a:miter lim="800000"/>
            <a:headEnd/>
            <a:tailEnd/>
          </a:ln>
        </p:spPr>
        <p:txBody>
          <a:bodyPr wrap="none">
            <a:spAutoFit/>
          </a:bodyPr>
          <a:lstStyle/>
          <a:p>
            <a:r>
              <a:rPr lang="en-US" sz="3200">
                <a:latin typeface="Calibri" pitchFamily="34" charset="0"/>
              </a:rPr>
              <a:t>10 tens = 1 _____</a:t>
            </a:r>
            <a:endParaRPr lang="en-US" sz="3200"/>
          </a:p>
        </p:txBody>
      </p:sp>
      <p:sp>
        <p:nvSpPr>
          <p:cNvPr id="6151" name="Rectangle 5"/>
          <p:cNvSpPr>
            <a:spLocks noChangeArrowheads="1"/>
          </p:cNvSpPr>
          <p:nvPr/>
        </p:nvSpPr>
        <p:spPr bwMode="auto">
          <a:xfrm>
            <a:off x="304800" y="2800350"/>
            <a:ext cx="3209925" cy="584200"/>
          </a:xfrm>
          <a:prstGeom prst="rect">
            <a:avLst/>
          </a:prstGeom>
          <a:noFill/>
          <a:ln w="9525">
            <a:noFill/>
            <a:miter lim="800000"/>
            <a:headEnd/>
            <a:tailEnd/>
          </a:ln>
        </p:spPr>
        <p:txBody>
          <a:bodyPr wrap="none">
            <a:spAutoFit/>
          </a:bodyPr>
          <a:lstStyle/>
          <a:p>
            <a:r>
              <a:rPr lang="en-US" sz="3200">
                <a:latin typeface="Calibri" pitchFamily="34" charset="0"/>
              </a:rPr>
              <a:t>10 ones = 1 _____</a:t>
            </a:r>
            <a:endParaRPr lang="en-US" sz="3200"/>
          </a:p>
        </p:txBody>
      </p:sp>
      <p:sp>
        <p:nvSpPr>
          <p:cNvPr id="6152" name="Rectangle 6"/>
          <p:cNvSpPr>
            <a:spLocks noChangeArrowheads="1"/>
          </p:cNvSpPr>
          <p:nvPr/>
        </p:nvSpPr>
        <p:spPr bwMode="auto">
          <a:xfrm>
            <a:off x="304800" y="3467100"/>
            <a:ext cx="3476625" cy="584200"/>
          </a:xfrm>
          <a:prstGeom prst="rect">
            <a:avLst/>
          </a:prstGeom>
          <a:noFill/>
          <a:ln w="9525">
            <a:noFill/>
            <a:miter lim="800000"/>
            <a:headEnd/>
            <a:tailEnd/>
          </a:ln>
        </p:spPr>
        <p:txBody>
          <a:bodyPr wrap="none">
            <a:spAutoFit/>
          </a:bodyPr>
          <a:lstStyle/>
          <a:p>
            <a:r>
              <a:rPr lang="en-US" sz="3200">
                <a:latin typeface="Calibri" pitchFamily="34" charset="0"/>
              </a:rPr>
              <a:t>10 tenths = 1 _____</a:t>
            </a:r>
            <a:endParaRPr lang="en-US" sz="3200"/>
          </a:p>
        </p:txBody>
      </p:sp>
      <p:sp>
        <p:nvSpPr>
          <p:cNvPr id="6153" name="Rectangle 7"/>
          <p:cNvSpPr>
            <a:spLocks noChangeArrowheads="1"/>
          </p:cNvSpPr>
          <p:nvPr/>
        </p:nvSpPr>
        <p:spPr bwMode="auto">
          <a:xfrm>
            <a:off x="304800" y="4133850"/>
            <a:ext cx="4505325" cy="584200"/>
          </a:xfrm>
          <a:prstGeom prst="rect">
            <a:avLst/>
          </a:prstGeom>
          <a:noFill/>
          <a:ln w="9525">
            <a:noFill/>
            <a:miter lim="800000"/>
            <a:headEnd/>
            <a:tailEnd/>
          </a:ln>
        </p:spPr>
        <p:txBody>
          <a:bodyPr wrap="none">
            <a:spAutoFit/>
          </a:bodyPr>
          <a:lstStyle/>
          <a:p>
            <a:r>
              <a:rPr lang="en-US" sz="3200">
                <a:latin typeface="Calibri" pitchFamily="34" charset="0"/>
              </a:rPr>
              <a:t>10 thousandths = 1 _____</a:t>
            </a:r>
            <a:endParaRPr lang="en-US" sz="3200"/>
          </a:p>
        </p:txBody>
      </p:sp>
      <p:sp>
        <p:nvSpPr>
          <p:cNvPr id="6154" name="Rectangle 8"/>
          <p:cNvSpPr>
            <a:spLocks noChangeArrowheads="1"/>
          </p:cNvSpPr>
          <p:nvPr/>
        </p:nvSpPr>
        <p:spPr bwMode="auto">
          <a:xfrm>
            <a:off x="304800" y="4800600"/>
            <a:ext cx="4349750" cy="584200"/>
          </a:xfrm>
          <a:prstGeom prst="rect">
            <a:avLst/>
          </a:prstGeom>
          <a:noFill/>
          <a:ln w="9525">
            <a:noFill/>
            <a:miter lim="800000"/>
            <a:headEnd/>
            <a:tailEnd/>
          </a:ln>
        </p:spPr>
        <p:txBody>
          <a:bodyPr wrap="none">
            <a:spAutoFit/>
          </a:bodyPr>
          <a:lstStyle/>
          <a:p>
            <a:r>
              <a:rPr lang="en-US" sz="3200">
                <a:latin typeface="Calibri" pitchFamily="34" charset="0"/>
              </a:rPr>
              <a:t>10 hundredths = 1 _____</a:t>
            </a:r>
            <a:endParaRPr lang="en-US" sz="3200"/>
          </a:p>
        </p:txBody>
      </p:sp>
      <p:sp>
        <p:nvSpPr>
          <p:cNvPr id="10" name="TextBox 9"/>
          <p:cNvSpPr txBox="1"/>
          <p:nvPr/>
        </p:nvSpPr>
        <p:spPr>
          <a:xfrm>
            <a:off x="2362200" y="2057400"/>
            <a:ext cx="16764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hundred</a:t>
            </a:r>
          </a:p>
        </p:txBody>
      </p:sp>
      <p:sp>
        <p:nvSpPr>
          <p:cNvPr id="11" name="TextBox 10"/>
          <p:cNvSpPr txBox="1"/>
          <p:nvPr/>
        </p:nvSpPr>
        <p:spPr>
          <a:xfrm>
            <a:off x="2362200" y="2819400"/>
            <a:ext cx="16764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ten</a:t>
            </a:r>
          </a:p>
        </p:txBody>
      </p:sp>
      <p:sp>
        <p:nvSpPr>
          <p:cNvPr id="12" name="TextBox 11"/>
          <p:cNvSpPr txBox="1"/>
          <p:nvPr/>
        </p:nvSpPr>
        <p:spPr>
          <a:xfrm>
            <a:off x="2667000" y="3429000"/>
            <a:ext cx="16764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one</a:t>
            </a:r>
          </a:p>
        </p:txBody>
      </p:sp>
      <p:sp>
        <p:nvSpPr>
          <p:cNvPr id="13" name="TextBox 12"/>
          <p:cNvSpPr txBox="1"/>
          <p:nvPr/>
        </p:nvSpPr>
        <p:spPr>
          <a:xfrm>
            <a:off x="3657600" y="4191000"/>
            <a:ext cx="18288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hundredth</a:t>
            </a:r>
          </a:p>
        </p:txBody>
      </p:sp>
      <p:sp>
        <p:nvSpPr>
          <p:cNvPr id="14" name="TextBox 13"/>
          <p:cNvSpPr txBox="1"/>
          <p:nvPr/>
        </p:nvSpPr>
        <p:spPr>
          <a:xfrm>
            <a:off x="3505200" y="4876800"/>
            <a:ext cx="16764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tenth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r>
              <a:rPr lang="en-US"/>
              <a:t>Let</a:t>
            </a:r>
            <a:endParaRPr lang="en-US" dirty="0"/>
          </a:p>
        </p:txBody>
      </p:sp>
      <p:sp>
        <p:nvSpPr>
          <p:cNvPr id="7171" name="TextBox 2"/>
          <p:cNvSpPr txBox="1">
            <a:spLocks noChangeArrowheads="1"/>
          </p:cNvSpPr>
          <p:nvPr/>
        </p:nvSpPr>
        <p:spPr bwMode="auto">
          <a:xfrm>
            <a:off x="304800" y="228600"/>
            <a:ext cx="8610600" cy="708025"/>
          </a:xfrm>
          <a:prstGeom prst="rect">
            <a:avLst/>
          </a:prstGeom>
          <a:noFill/>
          <a:ln w="9525">
            <a:noFill/>
            <a:miter lim="800000"/>
            <a:headEnd/>
            <a:tailEnd/>
          </a:ln>
        </p:spPr>
        <p:txBody>
          <a:bodyPr>
            <a:spAutoFit/>
          </a:bodyPr>
          <a:lstStyle/>
          <a:p>
            <a:r>
              <a:rPr lang="en-US" sz="4000"/>
              <a:t>Fluency-Multiply and Divide by 10</a:t>
            </a:r>
            <a:r>
              <a:rPr lang="en-US" sz="1200"/>
              <a:t>(5 minutes)</a:t>
            </a:r>
            <a:endParaRPr lang="en-US" sz="4000"/>
          </a:p>
        </p:txBody>
      </p:sp>
      <p:sp>
        <p:nvSpPr>
          <p:cNvPr id="7172" name="TextBox 3"/>
          <p:cNvSpPr txBox="1">
            <a:spLocks noChangeArrowheads="1"/>
          </p:cNvSpPr>
          <p:nvPr/>
        </p:nvSpPr>
        <p:spPr bwMode="auto">
          <a:xfrm>
            <a:off x="1066800" y="1066800"/>
            <a:ext cx="6477000" cy="461963"/>
          </a:xfrm>
          <a:prstGeom prst="rect">
            <a:avLst/>
          </a:prstGeom>
          <a:noFill/>
          <a:ln w="9525">
            <a:noFill/>
            <a:miter lim="800000"/>
            <a:headEnd/>
            <a:tailEnd/>
          </a:ln>
        </p:spPr>
        <p:txBody>
          <a:bodyPr>
            <a:spAutoFit/>
          </a:bodyPr>
          <a:lstStyle/>
          <a:p>
            <a:r>
              <a:rPr lang="en-US" sz="2400"/>
              <a:t>Whiteboard with place value chart needed.</a:t>
            </a:r>
          </a:p>
        </p:txBody>
      </p:sp>
      <p:pic>
        <p:nvPicPr>
          <p:cNvPr id="7173" name="Picture 5"/>
          <p:cNvPicPr>
            <a:picLocks noChangeAspect="1" noChangeArrowheads="1"/>
          </p:cNvPicPr>
          <p:nvPr/>
        </p:nvPicPr>
        <p:blipFill>
          <a:blip r:embed="rId2" cstate="print"/>
          <a:srcRect/>
          <a:stretch>
            <a:fillRect/>
          </a:stretch>
        </p:blipFill>
        <p:spPr bwMode="auto">
          <a:xfrm>
            <a:off x="152400" y="1752600"/>
            <a:ext cx="8972550" cy="2133600"/>
          </a:xfrm>
          <a:prstGeom prst="rect">
            <a:avLst/>
          </a:prstGeom>
          <a:noFill/>
          <a:ln w="9525">
            <a:noFill/>
            <a:miter lim="800000"/>
            <a:headEnd/>
            <a:tailEnd/>
          </a:ln>
        </p:spPr>
      </p:pic>
      <p:pic>
        <p:nvPicPr>
          <p:cNvPr id="7174" name="Picture 14" descr="http://abcomuae.com/images/WHITE%20BOARD%20MARKER.jpg"/>
          <p:cNvPicPr>
            <a:picLocks noChangeAspect="1" noChangeArrowheads="1"/>
          </p:cNvPicPr>
          <p:nvPr/>
        </p:nvPicPr>
        <p:blipFill>
          <a:blip r:embed="rId3" cstate="print"/>
          <a:srcRect/>
          <a:stretch>
            <a:fillRect/>
          </a:stretch>
        </p:blipFill>
        <p:spPr bwMode="auto">
          <a:xfrm rot="-1146253">
            <a:off x="109538" y="1046163"/>
            <a:ext cx="1060450" cy="849312"/>
          </a:xfrm>
          <a:prstGeom prst="rect">
            <a:avLst/>
          </a:prstGeom>
          <a:noFill/>
          <a:ln w="9525">
            <a:noFill/>
            <a:miter lim="800000"/>
            <a:headEnd/>
            <a:tailEnd/>
          </a:ln>
        </p:spPr>
      </p:pic>
      <p:grpSp>
        <p:nvGrpSpPr>
          <p:cNvPr id="23" name="Group 8"/>
          <p:cNvGrpSpPr>
            <a:grpSpLocks/>
          </p:cNvGrpSpPr>
          <p:nvPr/>
        </p:nvGrpSpPr>
        <p:grpSpPr bwMode="auto">
          <a:xfrm>
            <a:off x="5562600" y="2895600"/>
            <a:ext cx="381000" cy="76200"/>
            <a:chOff x="4724400" y="3124200"/>
            <a:chExt cx="381000" cy="76200"/>
          </a:xfrm>
        </p:grpSpPr>
        <p:sp>
          <p:nvSpPr>
            <p:cNvPr id="24" name="Oval 23"/>
            <p:cNvSpPr/>
            <p:nvPr/>
          </p:nvSpPr>
          <p:spPr>
            <a:xfrm>
              <a:off x="47244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Oval 24"/>
            <p:cNvSpPr/>
            <p:nvPr/>
          </p:nvSpPr>
          <p:spPr>
            <a:xfrm>
              <a:off x="48768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p:cNvSpPr/>
            <p:nvPr/>
          </p:nvSpPr>
          <p:spPr>
            <a:xfrm>
              <a:off x="50292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7" name="TextBox 26"/>
          <p:cNvSpPr txBox="1">
            <a:spLocks noChangeArrowheads="1"/>
          </p:cNvSpPr>
          <p:nvPr/>
        </p:nvSpPr>
        <p:spPr bwMode="auto">
          <a:xfrm>
            <a:off x="5486400" y="3276600"/>
            <a:ext cx="304800" cy="523875"/>
          </a:xfrm>
          <a:prstGeom prst="rect">
            <a:avLst/>
          </a:prstGeom>
          <a:noFill/>
          <a:ln w="9525">
            <a:noFill/>
            <a:miter lim="800000"/>
            <a:headEnd/>
            <a:tailEnd/>
          </a:ln>
        </p:spPr>
        <p:txBody>
          <a:bodyPr>
            <a:spAutoFit/>
          </a:bodyPr>
          <a:lstStyle/>
          <a:p>
            <a:r>
              <a:rPr lang="en-US" sz="2800"/>
              <a:t>3</a:t>
            </a:r>
          </a:p>
        </p:txBody>
      </p:sp>
      <p:sp>
        <p:nvSpPr>
          <p:cNvPr id="7177" name="TextBox 10"/>
          <p:cNvSpPr txBox="1">
            <a:spLocks noChangeArrowheads="1"/>
          </p:cNvSpPr>
          <p:nvPr/>
        </p:nvSpPr>
        <p:spPr bwMode="auto">
          <a:xfrm>
            <a:off x="381000" y="4800600"/>
            <a:ext cx="8077200" cy="1938338"/>
          </a:xfrm>
          <a:prstGeom prst="rect">
            <a:avLst/>
          </a:prstGeom>
          <a:noFill/>
          <a:ln w="9525">
            <a:noFill/>
            <a:miter lim="800000"/>
            <a:headEnd/>
            <a:tailEnd/>
          </a:ln>
        </p:spPr>
        <p:txBody>
          <a:bodyPr>
            <a:spAutoFit/>
          </a:bodyPr>
          <a:lstStyle/>
          <a:p>
            <a:r>
              <a:rPr lang="en-US" sz="2000"/>
              <a:t>Let’s review – There are 3 ones disks on the chart and the number 3 underneath. </a:t>
            </a:r>
          </a:p>
          <a:p>
            <a:r>
              <a:rPr lang="en-US" sz="2000"/>
              <a:t>Let’s multiply by 10 by crossing out the ones disks and drawing an arrow to the tens column.  Write 3 tens disks and the number 3 underneath and a zero in the ones column.  Now you try it with the following numbers.</a:t>
            </a:r>
          </a:p>
        </p:txBody>
      </p:sp>
      <p:pic>
        <p:nvPicPr>
          <p:cNvPr id="7178" name="Picture 17"/>
          <p:cNvPicPr>
            <a:picLocks noChangeAspect="1" noChangeArrowheads="1"/>
          </p:cNvPicPr>
          <p:nvPr/>
        </p:nvPicPr>
        <p:blipFill>
          <a:blip r:embed="rId4" cstate="print"/>
          <a:srcRect/>
          <a:stretch>
            <a:fillRect/>
          </a:stretch>
        </p:blipFill>
        <p:spPr bwMode="auto">
          <a:xfrm>
            <a:off x="319088" y="3733800"/>
            <a:ext cx="8616950" cy="990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8195" name="TextBox 1"/>
          <p:cNvSpPr txBox="1">
            <a:spLocks noChangeArrowheads="1"/>
          </p:cNvSpPr>
          <p:nvPr/>
        </p:nvSpPr>
        <p:spPr bwMode="auto">
          <a:xfrm>
            <a:off x="228600" y="3124200"/>
            <a:ext cx="4953000" cy="584200"/>
          </a:xfrm>
          <a:prstGeom prst="rect">
            <a:avLst/>
          </a:prstGeom>
          <a:noFill/>
          <a:ln w="9525">
            <a:noFill/>
            <a:miter lim="800000"/>
            <a:headEnd/>
            <a:tailEnd/>
          </a:ln>
        </p:spPr>
        <p:txBody>
          <a:bodyPr>
            <a:spAutoFit/>
          </a:bodyPr>
          <a:lstStyle/>
          <a:p>
            <a:r>
              <a:rPr lang="en-US" sz="3200" dirty="0"/>
              <a:t>2</a:t>
            </a:r>
            <a:r>
              <a:rPr lang="en-US" sz="2400" dirty="0"/>
              <a:t> </a:t>
            </a:r>
            <a:r>
              <a:rPr lang="en-US" sz="3200" dirty="0"/>
              <a:t>hundredths</a:t>
            </a:r>
          </a:p>
        </p:txBody>
      </p:sp>
      <p:sp>
        <p:nvSpPr>
          <p:cNvPr id="8196" name="TextBox 2"/>
          <p:cNvSpPr txBox="1">
            <a:spLocks noChangeArrowheads="1"/>
          </p:cNvSpPr>
          <p:nvPr/>
        </p:nvSpPr>
        <p:spPr bwMode="auto">
          <a:xfrm>
            <a:off x="228600" y="3886200"/>
            <a:ext cx="5029200" cy="584200"/>
          </a:xfrm>
          <a:prstGeom prst="rect">
            <a:avLst/>
          </a:prstGeom>
          <a:noFill/>
          <a:ln w="9525">
            <a:noFill/>
            <a:miter lim="800000"/>
            <a:headEnd/>
            <a:tailEnd/>
          </a:ln>
        </p:spPr>
        <p:txBody>
          <a:bodyPr>
            <a:spAutoFit/>
          </a:bodyPr>
          <a:lstStyle/>
          <a:p>
            <a:r>
              <a:rPr lang="en-US" sz="3200" dirty="0"/>
              <a:t>3 tenths 2 hundredths</a:t>
            </a:r>
          </a:p>
        </p:txBody>
      </p:sp>
      <p:sp>
        <p:nvSpPr>
          <p:cNvPr id="8197" name="TextBox 3"/>
          <p:cNvSpPr txBox="1">
            <a:spLocks noChangeArrowheads="1"/>
          </p:cNvSpPr>
          <p:nvPr/>
        </p:nvSpPr>
        <p:spPr bwMode="auto">
          <a:xfrm>
            <a:off x="228600" y="4648200"/>
            <a:ext cx="7924800" cy="584200"/>
          </a:xfrm>
          <a:prstGeom prst="rect">
            <a:avLst/>
          </a:prstGeom>
          <a:noFill/>
          <a:ln w="9525">
            <a:noFill/>
            <a:miter lim="800000"/>
            <a:headEnd/>
            <a:tailEnd/>
          </a:ln>
        </p:spPr>
        <p:txBody>
          <a:bodyPr>
            <a:spAutoFit/>
          </a:bodyPr>
          <a:lstStyle/>
          <a:p>
            <a:r>
              <a:rPr lang="en-US" sz="3200" dirty="0"/>
              <a:t>3 tenths 2 hundredths 4 thousandths</a:t>
            </a:r>
          </a:p>
        </p:txBody>
      </p:sp>
      <p:sp>
        <p:nvSpPr>
          <p:cNvPr id="8198" name="TextBox 4"/>
          <p:cNvSpPr txBox="1">
            <a:spLocks noChangeArrowheads="1"/>
          </p:cNvSpPr>
          <p:nvPr/>
        </p:nvSpPr>
        <p:spPr bwMode="auto">
          <a:xfrm>
            <a:off x="228600" y="5334000"/>
            <a:ext cx="7620000" cy="584200"/>
          </a:xfrm>
          <a:prstGeom prst="rect">
            <a:avLst/>
          </a:prstGeom>
          <a:noFill/>
          <a:ln w="9525">
            <a:noFill/>
            <a:miter lim="800000"/>
            <a:headEnd/>
            <a:tailEnd/>
          </a:ln>
        </p:spPr>
        <p:txBody>
          <a:bodyPr>
            <a:spAutoFit/>
          </a:bodyPr>
          <a:lstStyle/>
          <a:p>
            <a:r>
              <a:rPr lang="en-US" sz="3200" dirty="0"/>
              <a:t>2 tenths 4 hundredths 5 thousandths</a:t>
            </a:r>
          </a:p>
        </p:txBody>
      </p:sp>
      <p:pic>
        <p:nvPicPr>
          <p:cNvPr id="8199" name="Picture 5"/>
          <p:cNvPicPr>
            <a:picLocks noChangeAspect="1" noChangeArrowheads="1"/>
          </p:cNvPicPr>
          <p:nvPr/>
        </p:nvPicPr>
        <p:blipFill>
          <a:blip r:embed="rId2" cstate="print"/>
          <a:srcRect/>
          <a:stretch>
            <a:fillRect/>
          </a:stretch>
        </p:blipFill>
        <p:spPr bwMode="auto">
          <a:xfrm>
            <a:off x="152400" y="381000"/>
            <a:ext cx="8972550" cy="2133600"/>
          </a:xfrm>
          <a:prstGeom prst="rect">
            <a:avLst/>
          </a:prstGeom>
          <a:noFill/>
          <a:ln w="9525">
            <a:noFill/>
            <a:miter lim="800000"/>
            <a:headEnd/>
            <a:tailEnd/>
          </a:ln>
        </p:spPr>
      </p:pic>
      <p:sp>
        <p:nvSpPr>
          <p:cNvPr id="9" name="TextBox 1"/>
          <p:cNvSpPr txBox="1">
            <a:spLocks noChangeArrowheads="1"/>
          </p:cNvSpPr>
          <p:nvPr/>
        </p:nvSpPr>
        <p:spPr bwMode="auto">
          <a:xfrm>
            <a:off x="228600" y="2514600"/>
            <a:ext cx="4953000" cy="584200"/>
          </a:xfrm>
          <a:prstGeom prst="rect">
            <a:avLst/>
          </a:prstGeom>
          <a:noFill/>
          <a:ln w="9525">
            <a:noFill/>
            <a:miter lim="800000"/>
            <a:headEnd/>
            <a:tailEnd/>
          </a:ln>
        </p:spPr>
        <p:txBody>
          <a:bodyPr>
            <a:spAutoFit/>
          </a:bodyPr>
          <a:lstStyle/>
          <a:p>
            <a:r>
              <a:rPr lang="en-US" sz="3200" b="1" u="sng" dirty="0" smtClean="0"/>
              <a:t>Let’s Multiply by 10!</a:t>
            </a:r>
            <a:endParaRPr lang="en-US" sz="3200" b="1" u="sng" dirty="0"/>
          </a:p>
        </p:txBody>
      </p:sp>
      <p:sp>
        <p:nvSpPr>
          <p:cNvPr id="10" name="TextBox 1"/>
          <p:cNvSpPr txBox="1">
            <a:spLocks noChangeArrowheads="1"/>
          </p:cNvSpPr>
          <p:nvPr/>
        </p:nvSpPr>
        <p:spPr bwMode="auto">
          <a:xfrm>
            <a:off x="228600" y="6096000"/>
            <a:ext cx="4953000" cy="584200"/>
          </a:xfrm>
          <a:prstGeom prst="rect">
            <a:avLst/>
          </a:prstGeom>
          <a:noFill/>
          <a:ln w="9525">
            <a:noFill/>
            <a:miter lim="800000"/>
            <a:headEnd/>
            <a:tailEnd/>
          </a:ln>
        </p:spPr>
        <p:txBody>
          <a:bodyPr>
            <a:spAutoFit/>
          </a:bodyPr>
          <a:lstStyle/>
          <a:p>
            <a:r>
              <a:rPr lang="en-US" sz="3200" dirty="0" smtClean="0"/>
              <a:t>1</a:t>
            </a:r>
            <a:r>
              <a:rPr lang="en-US" sz="2400" dirty="0" smtClean="0"/>
              <a:t> </a:t>
            </a:r>
            <a:r>
              <a:rPr lang="en-US" sz="3200" dirty="0"/>
              <a:t>tenth 3 </a:t>
            </a:r>
            <a:r>
              <a:rPr lang="en-US" sz="3200" dirty="0" smtClean="0"/>
              <a:t>thousandths</a:t>
            </a:r>
            <a:endParaRPr 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srcRect/>
          <a:stretch>
            <a:fillRect/>
          </a:stretch>
        </p:blipFill>
        <p:spPr bwMode="auto">
          <a:xfrm>
            <a:off x="76200" y="152400"/>
            <a:ext cx="8972550" cy="2133600"/>
          </a:xfrm>
          <a:prstGeom prst="rect">
            <a:avLst/>
          </a:prstGeom>
          <a:noFill/>
          <a:ln w="9525">
            <a:noFill/>
            <a:miter lim="800000"/>
            <a:headEnd/>
            <a:tailEnd/>
          </a:ln>
        </p:spPr>
      </p:pic>
      <p:sp>
        <p:nvSpPr>
          <p:cNvPr id="3" name="Rectangle 2"/>
          <p:cNvSpPr/>
          <p:nvPr/>
        </p:nvSpPr>
        <p:spPr>
          <a:xfrm>
            <a:off x="304800" y="2362200"/>
            <a:ext cx="8458200" cy="4031873"/>
          </a:xfrm>
          <a:prstGeom prst="rect">
            <a:avLst/>
          </a:prstGeom>
        </p:spPr>
        <p:txBody>
          <a:bodyPr wrap="square">
            <a:spAutoFit/>
          </a:bodyPr>
          <a:lstStyle/>
          <a:p>
            <a:r>
              <a:rPr lang="en-US" sz="3200" b="1" u="sng" dirty="0" smtClean="0"/>
              <a:t>Let’s Divide by 10!</a:t>
            </a:r>
          </a:p>
          <a:p>
            <a:endParaRPr lang="en-US" sz="3200" b="1" u="sng" dirty="0"/>
          </a:p>
          <a:p>
            <a:r>
              <a:rPr lang="en-US" sz="3200" dirty="0" smtClean="0"/>
              <a:t>2 ones</a:t>
            </a:r>
            <a:endParaRPr lang="en-US" sz="3200" dirty="0"/>
          </a:p>
          <a:p>
            <a:r>
              <a:rPr lang="en-US" sz="3200" dirty="0" smtClean="0"/>
              <a:t>3 tenths</a:t>
            </a:r>
          </a:p>
          <a:p>
            <a:r>
              <a:rPr lang="en-US" sz="3200" dirty="0" smtClean="0"/>
              <a:t>2 ones 3 tenths</a:t>
            </a:r>
          </a:p>
          <a:p>
            <a:r>
              <a:rPr lang="en-US" sz="3200" dirty="0" smtClean="0"/>
              <a:t>2 ones 3 tenths 5 hundredths</a:t>
            </a:r>
          </a:p>
          <a:p>
            <a:r>
              <a:rPr lang="en-US" sz="3200" dirty="0" smtClean="0"/>
              <a:t>5 tenths 2 hundredths</a:t>
            </a:r>
          </a:p>
          <a:p>
            <a:r>
              <a:rPr lang="en-US" sz="3200" dirty="0" smtClean="0"/>
              <a:t>1 ten 5 thousandths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163"/>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9219" name="TextBox 1"/>
          <p:cNvSpPr txBox="1">
            <a:spLocks noChangeArrowheads="1"/>
          </p:cNvSpPr>
          <p:nvPr/>
        </p:nvSpPr>
        <p:spPr bwMode="auto">
          <a:xfrm>
            <a:off x="609600" y="228600"/>
            <a:ext cx="7010400" cy="708025"/>
          </a:xfrm>
          <a:prstGeom prst="rect">
            <a:avLst/>
          </a:prstGeom>
          <a:noFill/>
          <a:ln w="9525">
            <a:noFill/>
            <a:miter lim="800000"/>
            <a:headEnd/>
            <a:tailEnd/>
          </a:ln>
        </p:spPr>
        <p:txBody>
          <a:bodyPr>
            <a:spAutoFit/>
          </a:bodyPr>
          <a:lstStyle/>
          <a:p>
            <a:r>
              <a:rPr lang="en-US" sz="4000" b="1"/>
              <a:t>Application Problem </a:t>
            </a:r>
            <a:r>
              <a:rPr lang="en-US" sz="1600"/>
              <a:t>(10 minutes)</a:t>
            </a:r>
          </a:p>
        </p:txBody>
      </p:sp>
      <p:sp>
        <p:nvSpPr>
          <p:cNvPr id="9220" name="Rectangle 2"/>
          <p:cNvSpPr>
            <a:spLocks noChangeArrowheads="1"/>
          </p:cNvSpPr>
          <p:nvPr/>
        </p:nvSpPr>
        <p:spPr bwMode="auto">
          <a:xfrm>
            <a:off x="533400" y="1219200"/>
            <a:ext cx="7543800" cy="2678113"/>
          </a:xfrm>
          <a:prstGeom prst="rect">
            <a:avLst/>
          </a:prstGeom>
          <a:noFill/>
          <a:ln w="9525">
            <a:noFill/>
            <a:miter lim="800000"/>
            <a:headEnd/>
            <a:tailEnd/>
          </a:ln>
        </p:spPr>
        <p:txBody>
          <a:bodyPr>
            <a:spAutoFit/>
          </a:bodyPr>
          <a:lstStyle/>
          <a:p>
            <a:r>
              <a:rPr lang="en-US" sz="2800"/>
              <a:t>A school district ordered 247 boxes of pencils.  Each box contains 100 pencils.  If the pencils are to be shared evenly amongst 10 classrooms, how many pencils will each class receive?  Draw a place value chart to show your thinking. </a:t>
            </a:r>
          </a:p>
        </p:txBody>
      </p:sp>
      <p:pic>
        <p:nvPicPr>
          <p:cNvPr id="63490" name="Picture 2"/>
          <p:cNvPicPr>
            <a:picLocks noChangeAspect="1" noChangeArrowheads="1"/>
          </p:cNvPicPr>
          <p:nvPr/>
        </p:nvPicPr>
        <p:blipFill>
          <a:blip r:embed="rId2" cstate="print"/>
          <a:srcRect/>
          <a:stretch>
            <a:fillRect/>
          </a:stretch>
        </p:blipFill>
        <p:spPr bwMode="auto">
          <a:xfrm>
            <a:off x="5867400" y="4343400"/>
            <a:ext cx="3876675" cy="1806575"/>
          </a:xfrm>
          <a:prstGeom prst="rect">
            <a:avLst/>
          </a:prstGeom>
          <a:noFill/>
          <a:ln w="9525">
            <a:noFill/>
            <a:miter lim="800000"/>
            <a:headEnd/>
            <a:tailEnd/>
          </a:ln>
        </p:spPr>
      </p:pic>
      <p:sp>
        <p:nvSpPr>
          <p:cNvPr id="5" name="TextBox 4"/>
          <p:cNvSpPr txBox="1">
            <a:spLocks noChangeArrowheads="1"/>
          </p:cNvSpPr>
          <p:nvPr/>
        </p:nvSpPr>
        <p:spPr bwMode="auto">
          <a:xfrm>
            <a:off x="152400" y="4953000"/>
            <a:ext cx="4495800" cy="830263"/>
          </a:xfrm>
          <a:prstGeom prst="rect">
            <a:avLst/>
          </a:prstGeom>
          <a:noFill/>
          <a:ln w="9525">
            <a:noFill/>
            <a:miter lim="800000"/>
            <a:headEnd/>
            <a:tailEnd/>
          </a:ln>
        </p:spPr>
        <p:txBody>
          <a:bodyPr>
            <a:spAutoFit/>
          </a:bodyPr>
          <a:lstStyle/>
          <a:p>
            <a:r>
              <a:rPr lang="en-US" sz="2400"/>
              <a:t>Each class will receive ______ pencils.</a:t>
            </a:r>
          </a:p>
        </p:txBody>
      </p:sp>
      <p:sp>
        <p:nvSpPr>
          <p:cNvPr id="9223" name="TextBox 5"/>
          <p:cNvSpPr txBox="1">
            <a:spLocks noChangeArrowheads="1"/>
          </p:cNvSpPr>
          <p:nvPr/>
        </p:nvSpPr>
        <p:spPr bwMode="auto">
          <a:xfrm>
            <a:off x="5334000" y="3962400"/>
            <a:ext cx="1828800" cy="369888"/>
          </a:xfrm>
          <a:prstGeom prst="rect">
            <a:avLst/>
          </a:prstGeom>
          <a:noFill/>
          <a:ln w="9525">
            <a:noFill/>
            <a:miter lim="800000"/>
            <a:headEnd/>
            <a:tailEnd/>
          </a:ln>
        </p:spPr>
        <p:txBody>
          <a:bodyPr>
            <a:spAutoFit/>
          </a:bodyPr>
          <a:lstStyle/>
          <a:p>
            <a:r>
              <a:rPr lang="en-US"/>
              <a:t>Answer: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490"/>
                                        </p:tgtEl>
                                        <p:attrNameLst>
                                          <p:attrName>style.visibility</p:attrName>
                                        </p:attrNameLst>
                                      </p:cBhvr>
                                      <p:to>
                                        <p:strVal val="visible"/>
                                      </p:to>
                                    </p:set>
                                    <p:anim calcmode="lin" valueType="num">
                                      <p:cBhvr additive="base">
                                        <p:cTn id="13" dur="500" fill="hold"/>
                                        <p:tgtEl>
                                          <p:spTgt spid="63490"/>
                                        </p:tgtEl>
                                        <p:attrNameLst>
                                          <p:attrName>ppt_x</p:attrName>
                                        </p:attrNameLst>
                                      </p:cBhvr>
                                      <p:tavLst>
                                        <p:tav tm="0">
                                          <p:val>
                                            <p:strVal val="#ppt_x"/>
                                          </p:val>
                                        </p:tav>
                                        <p:tav tm="100000">
                                          <p:val>
                                            <p:strVal val="#ppt_x"/>
                                          </p:val>
                                        </p:tav>
                                      </p:tavLst>
                                    </p:anim>
                                    <p:anim calcmode="lin" valueType="num">
                                      <p:cBhvr additive="base">
                                        <p:cTn id="14"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3212</TotalTime>
  <Words>706</Words>
  <Application>Microsoft Office PowerPoint</Application>
  <PresentationFormat>On-screen Show (4:3)</PresentationFormat>
  <Paragraphs>103</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Math Module 1  Place Value and Decimal Fractions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Upper Dublin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Julie Ranck</dc:creator>
  <cp:lastModifiedBy>Chelsea Torresani</cp:lastModifiedBy>
  <cp:revision>90</cp:revision>
  <dcterms:created xsi:type="dcterms:W3CDTF">2014-06-24T14:38:02Z</dcterms:created>
  <dcterms:modified xsi:type="dcterms:W3CDTF">2014-09-05T18:21:10Z</dcterms:modified>
</cp:coreProperties>
</file>